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78" r:id="rId4"/>
    <p:sldId id="277" r:id="rId5"/>
    <p:sldId id="261" r:id="rId6"/>
    <p:sldId id="265" r:id="rId7"/>
    <p:sldId id="266" r:id="rId8"/>
    <p:sldId id="280" r:id="rId9"/>
    <p:sldId id="279" r:id="rId10"/>
    <p:sldId id="270" r:id="rId11"/>
    <p:sldId id="271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9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64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836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123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6699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14868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3830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9081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4459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7223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9151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968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43077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33639-4A92-414A-8E47-B5D7F2166E90}" type="datetimeFigureOut">
              <a:rPr lang="ca-ES" smtClean="0"/>
              <a:t>11/2/2026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7D956-0A29-479A-A8A1-C03E2F8F3A71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828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tge 4" descr="Imatge que conté text, Font, diagrama, Paral·lel&#10;&#10;Pot ser que el contingut generat per IA no sigui correcte.">
            <a:extLst>
              <a:ext uri="{FF2B5EF4-FFF2-40B4-BE49-F238E27FC236}">
                <a16:creationId xmlns:a16="http://schemas.microsoft.com/office/drawing/2014/main" id="{E6F0EF27-5BF6-5647-1819-823EF53D0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025" y="0"/>
            <a:ext cx="48479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3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158DB-51AA-E439-ECB1-D07EDA326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B7B84A73-F08D-128F-2423-20089E32E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B1885A79-989D-C133-9E54-76E10D6D3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E9EF9884-0C55-EFE7-01A3-9FBD489D546A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F44DADEA-9381-0B7C-9F67-BBBD24019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13" name="Imagen 12" descr="Diagrama&#10;&#10;El contenido generado por IA puede ser incorrecto.">
            <a:extLst>
              <a:ext uri="{FF2B5EF4-FFF2-40B4-BE49-F238E27FC236}">
                <a16:creationId xmlns:a16="http://schemas.microsoft.com/office/drawing/2014/main" id="{051507E9-0004-346A-D18D-267B998044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>
          <a:xfrm>
            <a:off x="0" y="956688"/>
            <a:ext cx="9144000" cy="575176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C00A2C3-A06C-4188-B319-886F18C661ED}"/>
              </a:ext>
            </a:extLst>
          </p:cNvPr>
          <p:cNvSpPr txBox="1"/>
          <p:nvPr/>
        </p:nvSpPr>
        <p:spPr>
          <a:xfrm rot="16200000">
            <a:off x="3237814" y="5440172"/>
            <a:ext cx="185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Jaume de Vivers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857EE2-9D2A-EC41-8F34-3F1A96499918}"/>
              </a:ext>
            </a:extLst>
          </p:cNvPr>
          <p:cNvSpPr txBox="1"/>
          <p:nvPr/>
        </p:nvSpPr>
        <p:spPr>
          <a:xfrm rot="16200000">
            <a:off x="4988278" y="5440172"/>
            <a:ext cx="185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Benet Margarit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9411F5B-4F4A-3BD7-B57F-94D6BD30DDD8}"/>
              </a:ext>
            </a:extLst>
          </p:cNvPr>
          <p:cNvSpPr txBox="1"/>
          <p:nvPr/>
        </p:nvSpPr>
        <p:spPr>
          <a:xfrm rot="16200000">
            <a:off x="6529663" y="5280942"/>
            <a:ext cx="223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Sant Josep Obrer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F406D0-6AA1-1181-A50F-43EC1507FD1D}"/>
              </a:ext>
            </a:extLst>
          </p:cNvPr>
          <p:cNvSpPr txBox="1"/>
          <p:nvPr/>
        </p:nvSpPr>
        <p:spPr>
          <a:xfrm rot="16200000">
            <a:off x="1125160" y="5200472"/>
            <a:ext cx="248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Mossèn Jacint Verdaguer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D98DAE79-715D-C55B-1A52-D3A0534997C2}"/>
              </a:ext>
            </a:extLst>
          </p:cNvPr>
          <p:cNvSpPr txBox="1"/>
          <p:nvPr/>
        </p:nvSpPr>
        <p:spPr>
          <a:xfrm rot="1928060">
            <a:off x="4366902" y="2565583"/>
            <a:ext cx="124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Calvari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08AB2FC-68CD-0C9D-05E6-F41957669DB6}"/>
              </a:ext>
            </a:extLst>
          </p:cNvPr>
          <p:cNvSpPr txBox="1"/>
          <p:nvPr/>
        </p:nvSpPr>
        <p:spPr>
          <a:xfrm rot="1370020">
            <a:off x="48729" y="2248404"/>
            <a:ext cx="219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Josep Anselm Clavé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FB93F06-CF62-7941-A20E-9F16D8ED2637}"/>
              </a:ext>
            </a:extLst>
          </p:cNvPr>
          <p:cNvSpPr txBox="1"/>
          <p:nvPr/>
        </p:nvSpPr>
        <p:spPr>
          <a:xfrm rot="16200000">
            <a:off x="4306067" y="4697427"/>
            <a:ext cx="1485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C. Arquitecte Ros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10FAA68-8CBB-E109-EE26-8ED78704193C}"/>
              </a:ext>
            </a:extLst>
          </p:cNvPr>
          <p:cNvSpPr txBox="1"/>
          <p:nvPr/>
        </p:nvSpPr>
        <p:spPr>
          <a:xfrm>
            <a:off x="714020" y="5567602"/>
            <a:ext cx="185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de Colom</a:t>
            </a:r>
          </a:p>
        </p:txBody>
      </p:sp>
      <p:pic>
        <p:nvPicPr>
          <p:cNvPr id="2" name="Imagen 1" descr="Imagen que contiene tabla, diferente, foto, llenado&#10;&#10;El contenido generado por IA puede ser incorrecto.">
            <a:extLst>
              <a:ext uri="{FF2B5EF4-FFF2-40B4-BE49-F238E27FC236}">
                <a16:creationId xmlns:a16="http://schemas.microsoft.com/office/drawing/2014/main" id="{E736D658-96FB-ECD0-9877-495F346DF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73632" r="5040"/>
          <a:stretch>
            <a:fillRect/>
          </a:stretch>
        </p:blipFill>
        <p:spPr>
          <a:xfrm>
            <a:off x="3395600" y="3723543"/>
            <a:ext cx="547441" cy="109025"/>
          </a:xfrm>
          <a:prstGeom prst="rect">
            <a:avLst/>
          </a:prstGeom>
        </p:spPr>
      </p:pic>
      <p:pic>
        <p:nvPicPr>
          <p:cNvPr id="3" name="Imagen 2" descr="Imagen que contiene tabla, diferente, foto, llenado&#10;&#10;El contenido generado por IA puede ser incorrecto.">
            <a:extLst>
              <a:ext uri="{FF2B5EF4-FFF2-40B4-BE49-F238E27FC236}">
                <a16:creationId xmlns:a16="http://schemas.microsoft.com/office/drawing/2014/main" id="{531D4BF7-522E-F151-4596-CDA3AC65E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73632" r="5040"/>
          <a:stretch>
            <a:fillRect/>
          </a:stretch>
        </p:blipFill>
        <p:spPr>
          <a:xfrm rot="5400000">
            <a:off x="7355533" y="4327779"/>
            <a:ext cx="547441" cy="109025"/>
          </a:xfrm>
          <a:prstGeom prst="rect">
            <a:avLst/>
          </a:prstGeom>
        </p:spPr>
      </p:pic>
      <p:cxnSp>
        <p:nvCxnSpPr>
          <p:cNvPr id="10" name="Conector: angular 9">
            <a:extLst>
              <a:ext uri="{FF2B5EF4-FFF2-40B4-BE49-F238E27FC236}">
                <a16:creationId xmlns:a16="http://schemas.microsoft.com/office/drawing/2014/main" id="{86EFDD94-44A5-E2E3-C03E-B3FA93BA50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68458" y="3911867"/>
            <a:ext cx="1442686" cy="713412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1BF0EC1-6ABB-C324-A1AA-020BB88DB6C3}"/>
              </a:ext>
            </a:extLst>
          </p:cNvPr>
          <p:cNvSpPr/>
          <p:nvPr/>
        </p:nvSpPr>
        <p:spPr>
          <a:xfrm>
            <a:off x="2449465" y="4262511"/>
            <a:ext cx="73415" cy="472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24" name="Conector: angular 23">
            <a:extLst>
              <a:ext uri="{FF2B5EF4-FFF2-40B4-BE49-F238E27FC236}">
                <a16:creationId xmlns:a16="http://schemas.microsoft.com/office/drawing/2014/main" id="{60E17549-7A0E-650F-A549-1377DFAEBDD6}"/>
              </a:ext>
            </a:extLst>
          </p:cNvPr>
          <p:cNvCxnSpPr>
            <a:cxnSpLocks/>
          </p:cNvCxnSpPr>
          <p:nvPr/>
        </p:nvCxnSpPr>
        <p:spPr>
          <a:xfrm>
            <a:off x="7802758" y="4167564"/>
            <a:ext cx="1101303" cy="1028668"/>
          </a:xfrm>
          <a:prstGeom prst="bentConnector3">
            <a:avLst>
              <a:gd name="adj1" fmla="val 50000"/>
            </a:avLst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0127A61-B5C4-DEF4-FA1C-1B43CC3E8B21}"/>
              </a:ext>
            </a:extLst>
          </p:cNvPr>
          <p:cNvSpPr/>
          <p:nvPr/>
        </p:nvSpPr>
        <p:spPr>
          <a:xfrm rot="20911527">
            <a:off x="8964233" y="5198818"/>
            <a:ext cx="73415" cy="47202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611851F-8D65-A17D-6FD3-75FD584C7DB2}"/>
              </a:ext>
            </a:extLst>
          </p:cNvPr>
          <p:cNvSpPr txBox="1"/>
          <p:nvPr/>
        </p:nvSpPr>
        <p:spPr>
          <a:xfrm>
            <a:off x="2641731" y="4625279"/>
            <a:ext cx="792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solidFill>
                  <a:schemeClr val="accent1"/>
                </a:solidFill>
              </a:rPr>
              <a:t>1a FASE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925AAC6-697A-61F3-538C-C4ECC270D5C9}"/>
              </a:ext>
            </a:extLst>
          </p:cNvPr>
          <p:cNvSpPr txBox="1"/>
          <p:nvPr/>
        </p:nvSpPr>
        <p:spPr>
          <a:xfrm>
            <a:off x="8290907" y="4888455"/>
            <a:ext cx="792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>
                <a:solidFill>
                  <a:schemeClr val="accent1"/>
                </a:solidFill>
              </a:rPr>
              <a:t>2a FASE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1871BD77-CC84-0775-15E3-05980286B9F8}"/>
              </a:ext>
            </a:extLst>
          </p:cNvPr>
          <p:cNvSpPr txBox="1"/>
          <p:nvPr/>
        </p:nvSpPr>
        <p:spPr>
          <a:xfrm rot="4725530">
            <a:off x="8090398" y="5965415"/>
            <a:ext cx="1821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C. Pintor Fortuny</a:t>
            </a:r>
          </a:p>
        </p:txBody>
      </p:sp>
    </p:spTree>
    <p:extLst>
      <p:ext uri="{BB962C8B-B14F-4D97-AF65-F5344CB8AC3E}">
        <p14:creationId xmlns:p14="http://schemas.microsoft.com/office/powerpoint/2010/main" val="2007218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892453-EE95-BC9F-F5A2-3087F92A8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132F77C-63DE-0BD3-0B4D-D22731E1A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BBE04FD3-4A52-86C1-E9F6-AC9C490B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AE57D230-CF4C-6100-89DB-8A1CD0E6A289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F2FDC698-9892-1BC2-F49B-E76AC00DD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13" name="Imagen 12" descr="Diagrama&#10;&#10;El contenido generado por IA puede ser incorrecto.">
            <a:extLst>
              <a:ext uri="{FF2B5EF4-FFF2-40B4-BE49-F238E27FC236}">
                <a16:creationId xmlns:a16="http://schemas.microsoft.com/office/drawing/2014/main" id="{056DC57F-C47E-DE69-63C1-6AEABD5854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2"/>
          <a:stretch>
            <a:fillRect/>
          </a:stretch>
        </p:blipFill>
        <p:spPr>
          <a:xfrm>
            <a:off x="0" y="956688"/>
            <a:ext cx="9144000" cy="575176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767AE49-B86B-A71F-1E8B-45619E366EB6}"/>
              </a:ext>
            </a:extLst>
          </p:cNvPr>
          <p:cNvSpPr txBox="1"/>
          <p:nvPr/>
        </p:nvSpPr>
        <p:spPr>
          <a:xfrm rot="16200000">
            <a:off x="3237814" y="5440172"/>
            <a:ext cx="185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Jaume de Vivers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6C5627A-37AE-568A-3F03-5BF91A79051C}"/>
              </a:ext>
            </a:extLst>
          </p:cNvPr>
          <p:cNvSpPr txBox="1"/>
          <p:nvPr/>
        </p:nvSpPr>
        <p:spPr>
          <a:xfrm rot="16200000">
            <a:off x="4988278" y="5440172"/>
            <a:ext cx="185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Benet Margarit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1F302A9-02AE-2119-AB24-D4CD3AA73871}"/>
              </a:ext>
            </a:extLst>
          </p:cNvPr>
          <p:cNvSpPr txBox="1"/>
          <p:nvPr/>
        </p:nvSpPr>
        <p:spPr>
          <a:xfrm rot="16200000">
            <a:off x="6529663" y="5280942"/>
            <a:ext cx="223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Sant Josep Obrer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CC5E3B1-8F6D-B245-F9B3-A8AC36B0BB91}"/>
              </a:ext>
            </a:extLst>
          </p:cNvPr>
          <p:cNvSpPr txBox="1"/>
          <p:nvPr/>
        </p:nvSpPr>
        <p:spPr>
          <a:xfrm rot="16200000">
            <a:off x="1125160" y="5200472"/>
            <a:ext cx="248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Mossèn Jacint Verdaguer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24002BF-A585-F1C9-564A-A3CD4406569A}"/>
              </a:ext>
            </a:extLst>
          </p:cNvPr>
          <p:cNvSpPr txBox="1"/>
          <p:nvPr/>
        </p:nvSpPr>
        <p:spPr>
          <a:xfrm rot="1928060">
            <a:off x="4366902" y="2565583"/>
            <a:ext cx="124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Calvari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F101893-A13A-FD58-0EB4-D02B19AABA1E}"/>
              </a:ext>
            </a:extLst>
          </p:cNvPr>
          <p:cNvSpPr txBox="1"/>
          <p:nvPr/>
        </p:nvSpPr>
        <p:spPr>
          <a:xfrm rot="1370020">
            <a:off x="48729" y="2248404"/>
            <a:ext cx="219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Josep Anselm Clavé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7E6B61F-8957-BD6C-1F75-909C22B3249F}"/>
              </a:ext>
            </a:extLst>
          </p:cNvPr>
          <p:cNvSpPr txBox="1"/>
          <p:nvPr/>
        </p:nvSpPr>
        <p:spPr>
          <a:xfrm rot="16200000">
            <a:off x="4306067" y="4697427"/>
            <a:ext cx="1485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C. Arquitecte Ros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36B4FFB-0E41-390F-0740-8FB5A88AF6E6}"/>
              </a:ext>
            </a:extLst>
          </p:cNvPr>
          <p:cNvSpPr txBox="1"/>
          <p:nvPr/>
        </p:nvSpPr>
        <p:spPr>
          <a:xfrm>
            <a:off x="714020" y="5567602"/>
            <a:ext cx="185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de Colom</a:t>
            </a:r>
          </a:p>
        </p:txBody>
      </p:sp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1351F9C7-4725-1110-64B7-C56BC35B54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3563" r="20233" b="3453"/>
          <a:stretch>
            <a:fillRect/>
          </a:stretch>
        </p:blipFill>
        <p:spPr>
          <a:xfrm>
            <a:off x="5292512" y="3646950"/>
            <a:ext cx="179777" cy="185618"/>
          </a:xfrm>
          <a:prstGeom prst="rect">
            <a:avLst/>
          </a:prstGeom>
        </p:spPr>
      </p:pic>
      <p:pic>
        <p:nvPicPr>
          <p:cNvPr id="6" name="Imagen 5" descr="Icono&#10;&#10;El contenido generado por IA puede ser incorrecto.">
            <a:extLst>
              <a:ext uri="{FF2B5EF4-FFF2-40B4-BE49-F238E27FC236}">
                <a16:creationId xmlns:a16="http://schemas.microsoft.com/office/drawing/2014/main" id="{B2952A25-0490-EEF0-8477-B0DDFBA88E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3563" r="20233" b="3453"/>
          <a:stretch>
            <a:fillRect/>
          </a:stretch>
        </p:blipFill>
        <p:spPr>
          <a:xfrm rot="16200000">
            <a:off x="3921256" y="3582862"/>
            <a:ext cx="179777" cy="185618"/>
          </a:xfrm>
          <a:prstGeom prst="rect">
            <a:avLst/>
          </a:prstGeom>
        </p:spPr>
      </p:pic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0A82DDD1-9E74-9D0B-66F6-74257734A4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3563" r="20233" b="3453"/>
          <a:stretch>
            <a:fillRect/>
          </a:stretch>
        </p:blipFill>
        <p:spPr>
          <a:xfrm rot="1817637">
            <a:off x="6315165" y="3488802"/>
            <a:ext cx="179777" cy="18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0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1955E-0919-020F-5CD3-0B990845E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5B2EE95D-7135-CA84-F174-4E6A44B4B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37370AA9-9B22-1F77-0114-D8B34C78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71E27CB5-378B-EE21-B1DB-00BFF764EF63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72CFFA99-7F41-E4EB-79F3-A408A6507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3" name="Imagen 2" descr="Diagrama, Dibujo de ingeniería, Calendario&#10;&#10;El contenido generado por IA puede ser incorrecto.">
            <a:extLst>
              <a:ext uri="{FF2B5EF4-FFF2-40B4-BE49-F238E27FC236}">
                <a16:creationId xmlns:a16="http://schemas.microsoft.com/office/drawing/2014/main" id="{449CB97F-1561-00B8-BC52-949F9B7B6D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5" t="3500" r="25846" b="56448"/>
          <a:stretch>
            <a:fillRect/>
          </a:stretch>
        </p:blipFill>
        <p:spPr>
          <a:xfrm>
            <a:off x="1012208" y="1821777"/>
            <a:ext cx="7119583" cy="41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5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CA543-D44B-5AF5-6573-363757B3C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4441F26-EC3B-A409-63FE-2DBF6F1C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0EAD8C1B-F230-7A3E-C0D1-B450A8F6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42E84535-8661-3EA9-F75C-9CAE00A4627A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EF9FFEAC-4F26-B0E4-092E-54D1ECDD9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15" name="Imatge 14" descr="Imatge que conté a l’aire lliure, cel, manera, edifici&#10;&#10;Pot ser que el contingut generat per IA no sigui correcte.">
            <a:extLst>
              <a:ext uri="{FF2B5EF4-FFF2-40B4-BE49-F238E27FC236}">
                <a16:creationId xmlns:a16="http://schemas.microsoft.com/office/drawing/2014/main" id="{6E1AE306-A9C1-FE0C-AF9E-C17E9633B9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128" y="3415247"/>
            <a:ext cx="1992050" cy="2656066"/>
          </a:xfrm>
          <a:prstGeom prst="rect">
            <a:avLst/>
          </a:prstGeom>
        </p:spPr>
      </p:pic>
      <p:sp>
        <p:nvSpPr>
          <p:cNvPr id="2" name="QuadreDeText 16">
            <a:extLst>
              <a:ext uri="{FF2B5EF4-FFF2-40B4-BE49-F238E27FC236}">
                <a16:creationId xmlns:a16="http://schemas.microsoft.com/office/drawing/2014/main" id="{C77FE45D-228F-7BA5-18EF-D6999D286D8C}"/>
              </a:ext>
            </a:extLst>
          </p:cNvPr>
          <p:cNvSpPr txBox="1"/>
          <p:nvPr/>
        </p:nvSpPr>
        <p:spPr>
          <a:xfrm>
            <a:off x="363678" y="1056338"/>
            <a:ext cx="754982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sz="2000" b="1" dirty="0"/>
              <a:t>Objectius del projecte</a:t>
            </a:r>
          </a:p>
          <a:p>
            <a:endParaRPr lang="ca-E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Garantir l’accessibilitat i </a:t>
            </a:r>
            <a:r>
              <a:rPr lang="ca-ES" dirty="0" err="1"/>
              <a:t>comfort</a:t>
            </a:r>
            <a:r>
              <a:rPr lang="ca-ES" dirty="0"/>
              <a:t>: voreres més amples i sense obstacles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Mantenim els dos carrils de circulació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Més seguretat viària per als vianants i els conductors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Més verd i més ombra: fresca, saludable i amable per passejar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dirty="0"/>
              <a:t>Potenciem la qualitat de l’espai públic i la imatge de l’avinguda</a:t>
            </a:r>
          </a:p>
          <a:p>
            <a:pPr lvl="1"/>
            <a:endParaRPr lang="ca-E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a-ES" sz="2400" dirty="0"/>
          </a:p>
        </p:txBody>
      </p:sp>
      <p:pic>
        <p:nvPicPr>
          <p:cNvPr id="3" name="Imatge 17" descr="Imatge que conté edifici, a l’aire lliure, escena, carrer&#10;&#10;Pot ser que el contingut generat per IA no sigui correcte.">
            <a:extLst>
              <a:ext uri="{FF2B5EF4-FFF2-40B4-BE49-F238E27FC236}">
                <a16:creationId xmlns:a16="http://schemas.microsoft.com/office/drawing/2014/main" id="{315E9102-4374-4694-6682-F0DA542517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472" y="3435003"/>
            <a:ext cx="1992056" cy="2656072"/>
          </a:xfrm>
          <a:prstGeom prst="rect">
            <a:avLst/>
          </a:prstGeom>
        </p:spPr>
      </p:pic>
      <p:pic>
        <p:nvPicPr>
          <p:cNvPr id="6" name="Imatge 18" descr="Imatge que conté a l’aire lliure, cel, edifici, manera&#10;&#10;Pot ser que el contingut generat per IA no sigui correcte.">
            <a:extLst>
              <a:ext uri="{FF2B5EF4-FFF2-40B4-BE49-F238E27FC236}">
                <a16:creationId xmlns:a16="http://schemas.microsoft.com/office/drawing/2014/main" id="{32CF3CF7-8B4D-C0F9-D820-B8C24AD8D2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800" y="3435003"/>
            <a:ext cx="1992050" cy="2656070"/>
          </a:xfrm>
          <a:prstGeom prst="rect">
            <a:avLst/>
          </a:prstGeom>
        </p:spPr>
      </p:pic>
      <p:pic>
        <p:nvPicPr>
          <p:cNvPr id="7" name="Imatge 19" descr="Imatge que conté Vehicle terrestre, vehicle, roda, a l’aire lliure&#10;&#10;Pot ser que el contingut generat per IA no sigui correcte.">
            <a:extLst>
              <a:ext uri="{FF2B5EF4-FFF2-40B4-BE49-F238E27FC236}">
                <a16:creationId xmlns:a16="http://schemas.microsoft.com/office/drawing/2014/main" id="{F20F8B95-EA46-7B78-13EF-BF2A88D29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44" y="3435001"/>
            <a:ext cx="1992056" cy="265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6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482FB-F016-AE10-7A68-4956E4A73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3F883E3B-AD01-2816-59B0-DB3BF45753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04F17008-9294-5BF2-C1FC-0279AFA7F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C11A0FD6-100C-68BD-7D92-F94DF7EC0A5B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E00C71EA-369F-B7F1-A1F2-44EAB33D0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2" name="Imagen 2" descr="Diagrama, Dibujo de ingeniería, Calendario&#10;&#10;El contenido generado por IA puede ser incorrecto.">
            <a:extLst>
              <a:ext uri="{FF2B5EF4-FFF2-40B4-BE49-F238E27FC236}">
                <a16:creationId xmlns:a16="http://schemas.microsoft.com/office/drawing/2014/main" id="{E4A12A8C-6690-DCD2-7BD7-406543C6D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5" t="3500" r="25846" b="56448"/>
          <a:stretch>
            <a:fillRect/>
          </a:stretch>
        </p:blipFill>
        <p:spPr>
          <a:xfrm>
            <a:off x="468492" y="3494351"/>
            <a:ext cx="5152636" cy="3026928"/>
          </a:xfrm>
          <a:prstGeom prst="rect">
            <a:avLst/>
          </a:prstGeom>
        </p:spPr>
      </p:pic>
      <p:pic>
        <p:nvPicPr>
          <p:cNvPr id="12" name="Imatge 11" descr="Imatge que conté a l’aire lliure, cel, cotxe, manera&#10;&#10;Pot ser que el contingut generat per IA no sigui correcte.">
            <a:extLst>
              <a:ext uri="{FF2B5EF4-FFF2-40B4-BE49-F238E27FC236}">
                <a16:creationId xmlns:a16="http://schemas.microsoft.com/office/drawing/2014/main" id="{37EFD350-A0AA-4E2F-CBC2-C6B8AB624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5" y="3494351"/>
            <a:ext cx="2270196" cy="3026928"/>
          </a:xfrm>
          <a:prstGeom prst="rect">
            <a:avLst/>
          </a:prstGeom>
        </p:spPr>
      </p:pic>
      <p:sp>
        <p:nvSpPr>
          <p:cNvPr id="3" name="QuadreDeText 6">
            <a:extLst>
              <a:ext uri="{FF2B5EF4-FFF2-40B4-BE49-F238E27FC236}">
                <a16:creationId xmlns:a16="http://schemas.microsoft.com/office/drawing/2014/main" id="{22194E2B-00FE-0CD9-E1E0-A89A9EABC556}"/>
              </a:ext>
            </a:extLst>
          </p:cNvPr>
          <p:cNvSpPr txBox="1"/>
          <p:nvPr/>
        </p:nvSpPr>
        <p:spPr>
          <a:xfrm>
            <a:off x="366056" y="1102226"/>
            <a:ext cx="781197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/>
              <a:t>Àmbits d’actuació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Modernitzem els serveis urbans (aigua, enllumenat, clavegueram, </a:t>
            </a:r>
            <a:r>
              <a:rPr lang="ca-ES" sz="1600" dirty="0" err="1"/>
              <a:t>etc</a:t>
            </a:r>
            <a:r>
              <a:rPr lang="ca-ES" sz="16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Renovem i ampliem les voreres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Plantem una línia d’arbrat amb rec automàtic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a-ES" sz="1600" dirty="0"/>
              <a:t>Renovem els vials de circulació dels vehicles</a:t>
            </a:r>
          </a:p>
          <a:p>
            <a:endParaRPr lang="ca-ES" dirty="0"/>
          </a:p>
        </p:txBody>
      </p:sp>
      <p:sp>
        <p:nvSpPr>
          <p:cNvPr id="6" name="QuadreDeText 13">
            <a:extLst>
              <a:ext uri="{FF2B5EF4-FFF2-40B4-BE49-F238E27FC236}">
                <a16:creationId xmlns:a16="http://schemas.microsoft.com/office/drawing/2014/main" id="{3A1DB499-D178-4A52-4C50-68CB4629CE1E}"/>
              </a:ext>
            </a:extLst>
          </p:cNvPr>
          <p:cNvSpPr txBox="1"/>
          <p:nvPr/>
        </p:nvSpPr>
        <p:spPr>
          <a:xfrm>
            <a:off x="366055" y="2512040"/>
            <a:ext cx="781197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b="1" dirty="0"/>
              <a:t>Pressupost d’obra</a:t>
            </a:r>
            <a:r>
              <a:rPr lang="ca-ES" dirty="0"/>
              <a:t>: 1.173.510,54€ (IVA Inclòs)</a:t>
            </a:r>
          </a:p>
          <a:p>
            <a:endParaRPr lang="ca-ES" dirty="0"/>
          </a:p>
          <a:p>
            <a:r>
              <a:rPr lang="ca-ES" b="1" dirty="0"/>
              <a:t>Termini execució previst: </a:t>
            </a:r>
            <a:r>
              <a:rPr lang="ca-ES" dirty="0"/>
              <a:t>9 mesos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54091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54AD7B-162E-994E-7141-B1B59BE6B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45E9F0E6-1665-64C1-CAD5-B7C498BDE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751D3B96-8F17-5B34-77DE-B978DE65A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ECC2512A-ACB1-A920-02CD-2B54A20DAEF9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B5551E92-C5DC-C67F-EE0C-BFD1974A6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3" name="Imagen 2" descr="Mapa&#10;&#10;El contenido generado por IA puede ser incorrecto.">
            <a:extLst>
              <a:ext uri="{FF2B5EF4-FFF2-40B4-BE49-F238E27FC236}">
                <a16:creationId xmlns:a16="http://schemas.microsoft.com/office/drawing/2014/main" id="{49AD80CA-33CF-780F-C9FF-15E79D6206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75"/>
          <a:stretch>
            <a:fillRect/>
          </a:stretch>
        </p:blipFill>
        <p:spPr>
          <a:xfrm>
            <a:off x="0" y="956688"/>
            <a:ext cx="9144000" cy="584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3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5D36E-98E8-EB5E-BBFB-D3078805B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CFA8207E-15AD-AE79-014C-60B1ED5BB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D8D2F6CC-89B4-895C-846B-04E459559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466FDA52-F0D6-FB51-86F5-F9C3301CFA85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BD499196-43A1-70E1-C9F5-4B558B99C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3" name="Imagen 2" descr="Diagrama&#10;&#10;El contenido generado por IA puede ser incorrecto.">
            <a:extLst>
              <a:ext uri="{FF2B5EF4-FFF2-40B4-BE49-F238E27FC236}">
                <a16:creationId xmlns:a16="http://schemas.microsoft.com/office/drawing/2014/main" id="{3ADA144C-FBDE-8AA2-1192-EB75A623B0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5"/>
          <a:stretch>
            <a:fillRect/>
          </a:stretch>
        </p:blipFill>
        <p:spPr>
          <a:xfrm>
            <a:off x="0" y="956688"/>
            <a:ext cx="9144000" cy="577164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9C05076-C26B-81A6-C7A9-EB2CE3944EF2}"/>
              </a:ext>
            </a:extLst>
          </p:cNvPr>
          <p:cNvSpPr txBox="1"/>
          <p:nvPr/>
        </p:nvSpPr>
        <p:spPr>
          <a:xfrm rot="16200000">
            <a:off x="3237814" y="5440172"/>
            <a:ext cx="185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Jaume de Vivers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8AAEB30-76AD-FC90-74A7-EA338406CA8C}"/>
              </a:ext>
            </a:extLst>
          </p:cNvPr>
          <p:cNvSpPr txBox="1"/>
          <p:nvPr/>
        </p:nvSpPr>
        <p:spPr>
          <a:xfrm rot="16200000">
            <a:off x="4988278" y="5440172"/>
            <a:ext cx="185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Benet Margarit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258697E-F518-917C-CAA4-B2502021FDC1}"/>
              </a:ext>
            </a:extLst>
          </p:cNvPr>
          <p:cNvSpPr txBox="1"/>
          <p:nvPr/>
        </p:nvSpPr>
        <p:spPr>
          <a:xfrm rot="16200000">
            <a:off x="6529663" y="5280942"/>
            <a:ext cx="22384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Sant Josep Obrer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42CB886-4CB4-F3F9-D3EA-CEDF66103617}"/>
              </a:ext>
            </a:extLst>
          </p:cNvPr>
          <p:cNvSpPr txBox="1"/>
          <p:nvPr/>
        </p:nvSpPr>
        <p:spPr>
          <a:xfrm rot="16200000">
            <a:off x="1125160" y="5200472"/>
            <a:ext cx="24876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Mossèn Jacint Verdaguer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D6EF9C9-8BF0-F5A7-DB11-33F5583FBD40}"/>
              </a:ext>
            </a:extLst>
          </p:cNvPr>
          <p:cNvSpPr txBox="1"/>
          <p:nvPr/>
        </p:nvSpPr>
        <p:spPr>
          <a:xfrm rot="1928060">
            <a:off x="4366902" y="2565583"/>
            <a:ext cx="12408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Calvari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ABAAF64-3A38-E971-849D-CD86826C0F64}"/>
              </a:ext>
            </a:extLst>
          </p:cNvPr>
          <p:cNvSpPr txBox="1"/>
          <p:nvPr/>
        </p:nvSpPr>
        <p:spPr>
          <a:xfrm rot="1370020">
            <a:off x="48729" y="2248404"/>
            <a:ext cx="2192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Josep Anselm Clavé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8522211-D4B7-CA9C-6B9E-611E4CE25FD8}"/>
              </a:ext>
            </a:extLst>
          </p:cNvPr>
          <p:cNvSpPr txBox="1"/>
          <p:nvPr/>
        </p:nvSpPr>
        <p:spPr>
          <a:xfrm rot="16200000">
            <a:off x="4306067" y="4697427"/>
            <a:ext cx="1485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C. Arquitecte Ros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F7608F8-9666-870B-80C4-56D238697046}"/>
              </a:ext>
            </a:extLst>
          </p:cNvPr>
          <p:cNvSpPr txBox="1"/>
          <p:nvPr/>
        </p:nvSpPr>
        <p:spPr>
          <a:xfrm>
            <a:off x="714020" y="5567602"/>
            <a:ext cx="18544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400" dirty="0"/>
              <a:t>Carrer de Colom</a:t>
            </a:r>
          </a:p>
        </p:txBody>
      </p:sp>
    </p:spTree>
    <p:extLst>
      <p:ext uri="{BB962C8B-B14F-4D97-AF65-F5344CB8AC3E}">
        <p14:creationId xmlns:p14="http://schemas.microsoft.com/office/powerpoint/2010/main" val="149186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CBDD8-2EB0-C364-A21B-30B4567E1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F9DE9076-8D6A-1221-049B-21BD7E2E1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27652ACB-F0A3-D0DA-6157-82FDC43BE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2B7E94AA-B71A-9F65-3449-92FFDA9BD15D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BAAE09D0-6D4E-7514-62FE-E8974DCC4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3" name="Imagen 2" descr="Diagrama, Dibujo de ingeniería&#10;&#10;El contenido generado por IA puede ser incorrecto.">
            <a:extLst>
              <a:ext uri="{FF2B5EF4-FFF2-40B4-BE49-F238E27FC236}">
                <a16:creationId xmlns:a16="http://schemas.microsoft.com/office/drawing/2014/main" id="{BEF02A34-FBBF-1D2B-B281-834A4CBB5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0" t="88786" r="25000" b="2726"/>
          <a:stretch>
            <a:fillRect/>
          </a:stretch>
        </p:blipFill>
        <p:spPr>
          <a:xfrm>
            <a:off x="6311750" y="966086"/>
            <a:ext cx="2491740" cy="548640"/>
          </a:xfrm>
          <a:prstGeom prst="rect">
            <a:avLst/>
          </a:prstGeom>
        </p:spPr>
      </p:pic>
      <p:pic>
        <p:nvPicPr>
          <p:cNvPr id="6" name="Imagen 5" descr="Diagrama, Dibujo de ingeniería&#10;&#10;El contenido generado por IA puede ser incorrecto.">
            <a:extLst>
              <a:ext uri="{FF2B5EF4-FFF2-40B4-BE49-F238E27FC236}">
                <a16:creationId xmlns:a16="http://schemas.microsoft.com/office/drawing/2014/main" id="{C2BA3C20-1777-983E-C0E0-E2CCB6C3A8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5808" r="15281" b="15162"/>
          <a:stretch>
            <a:fillRect/>
          </a:stretch>
        </p:blipFill>
        <p:spPr>
          <a:xfrm>
            <a:off x="891539" y="1508221"/>
            <a:ext cx="7360921" cy="516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3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6C185-D088-C64B-9529-FC1518E03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7C6553ED-114C-1273-307F-367C71FD1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14223679-28FA-4A96-3E99-817063B54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D526C119-F9C6-C98D-BDA4-CD26A7726B74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0374D81C-8762-5E99-3DA7-559DDD4BE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3" name="Imagen 2" descr="Diagrama, Dibujo de ingeniería&#10;&#10;El contenido generado por IA puede ser incorrecto.">
            <a:extLst>
              <a:ext uri="{FF2B5EF4-FFF2-40B4-BE49-F238E27FC236}">
                <a16:creationId xmlns:a16="http://schemas.microsoft.com/office/drawing/2014/main" id="{4B4A218F-10D7-B769-A5F8-B4F793BCA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6"/>
          <a:stretch>
            <a:fillRect/>
          </a:stretch>
        </p:blipFill>
        <p:spPr>
          <a:xfrm>
            <a:off x="223283" y="1117024"/>
            <a:ext cx="8697433" cy="561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21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A084B-746C-0852-8AA6-D19580D2F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8E18C6D-5726-E04F-7933-8F3F8E0A3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7C565D2E-C5F2-94DB-15CD-BC926B938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2471B3E8-61B3-9DE5-AF23-388AA81071A7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7E6EF0AE-16DC-ECA8-BCD7-86E9F6354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7" name="Imagen 6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8D842F52-E932-9904-923C-CFB0F05869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0"/>
          <a:stretch>
            <a:fillRect/>
          </a:stretch>
        </p:blipFill>
        <p:spPr>
          <a:xfrm>
            <a:off x="0" y="956688"/>
            <a:ext cx="9144000" cy="5762890"/>
          </a:xfrm>
          <a:prstGeom prst="rect">
            <a:avLst/>
          </a:prstGeom>
        </p:spPr>
      </p:pic>
      <p:grpSp>
        <p:nvGrpSpPr>
          <p:cNvPr id="25" name="Grupo 24">
            <a:extLst>
              <a:ext uri="{FF2B5EF4-FFF2-40B4-BE49-F238E27FC236}">
                <a16:creationId xmlns:a16="http://schemas.microsoft.com/office/drawing/2014/main" id="{30A1BB08-683D-A74B-F31F-FC7C7A571993}"/>
              </a:ext>
            </a:extLst>
          </p:cNvPr>
          <p:cNvGrpSpPr/>
          <p:nvPr/>
        </p:nvGrpSpPr>
        <p:grpSpPr>
          <a:xfrm>
            <a:off x="2137933" y="4367732"/>
            <a:ext cx="303340" cy="470020"/>
            <a:chOff x="2137933" y="4367732"/>
            <a:chExt cx="303340" cy="470020"/>
          </a:xfrm>
        </p:grpSpPr>
        <p:sp>
          <p:nvSpPr>
            <p:cNvPr id="10" name="Flecha: doblada 9">
              <a:extLst>
                <a:ext uri="{FF2B5EF4-FFF2-40B4-BE49-F238E27FC236}">
                  <a16:creationId xmlns:a16="http://schemas.microsoft.com/office/drawing/2014/main" id="{28D78546-C326-5E47-115E-46073BA7EC69}"/>
                </a:ext>
              </a:extLst>
            </p:cNvPr>
            <p:cNvSpPr/>
            <p:nvPr/>
          </p:nvSpPr>
          <p:spPr>
            <a:xfrm flipH="1">
              <a:off x="2137933" y="4486677"/>
              <a:ext cx="271076" cy="351075"/>
            </a:xfrm>
            <a:prstGeom prst="ben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8" name="Flecha: a la derecha 7">
              <a:extLst>
                <a:ext uri="{FF2B5EF4-FFF2-40B4-BE49-F238E27FC236}">
                  <a16:creationId xmlns:a16="http://schemas.microsoft.com/office/drawing/2014/main" id="{ACA5824B-37FB-85F9-CD3A-740DE1D06239}"/>
                </a:ext>
              </a:extLst>
            </p:cNvPr>
            <p:cNvSpPr/>
            <p:nvPr/>
          </p:nvSpPr>
          <p:spPr>
            <a:xfrm rot="16200000">
              <a:off x="2142171" y="4538647"/>
              <a:ext cx="470018" cy="12818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 </a:t>
              </a:r>
            </a:p>
          </p:txBody>
        </p:sp>
      </p:grpSp>
      <p:sp>
        <p:nvSpPr>
          <p:cNvPr id="27" name="Flecha: doblada 26">
            <a:extLst>
              <a:ext uri="{FF2B5EF4-FFF2-40B4-BE49-F238E27FC236}">
                <a16:creationId xmlns:a16="http://schemas.microsoft.com/office/drawing/2014/main" id="{50D4824D-3B89-C7FD-EC67-0A8F1FFD3E54}"/>
              </a:ext>
            </a:extLst>
          </p:cNvPr>
          <p:cNvSpPr/>
          <p:nvPr/>
        </p:nvSpPr>
        <p:spPr>
          <a:xfrm flipH="1">
            <a:off x="5695709" y="4358845"/>
            <a:ext cx="271076" cy="470019"/>
          </a:xfrm>
          <a:prstGeom prst="ben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31" name="Flecha: a la derecha 30">
            <a:extLst>
              <a:ext uri="{FF2B5EF4-FFF2-40B4-BE49-F238E27FC236}">
                <a16:creationId xmlns:a16="http://schemas.microsoft.com/office/drawing/2014/main" id="{495D72A8-9822-15AA-FAF3-2050AEA549D2}"/>
              </a:ext>
            </a:extLst>
          </p:cNvPr>
          <p:cNvSpPr/>
          <p:nvPr/>
        </p:nvSpPr>
        <p:spPr>
          <a:xfrm rot="5400000">
            <a:off x="3940285" y="4560878"/>
            <a:ext cx="470018" cy="128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</a:t>
            </a:r>
          </a:p>
        </p:txBody>
      </p:sp>
      <p:sp>
        <p:nvSpPr>
          <p:cNvPr id="34" name="Flecha: a la derecha 33">
            <a:extLst>
              <a:ext uri="{FF2B5EF4-FFF2-40B4-BE49-F238E27FC236}">
                <a16:creationId xmlns:a16="http://schemas.microsoft.com/office/drawing/2014/main" id="{57419868-DF6E-EDCE-1872-928824285028}"/>
              </a:ext>
            </a:extLst>
          </p:cNvPr>
          <p:cNvSpPr/>
          <p:nvPr/>
        </p:nvSpPr>
        <p:spPr>
          <a:xfrm flipH="1">
            <a:off x="6008902" y="3982863"/>
            <a:ext cx="470018" cy="1145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B599038E-3065-867A-B571-347D7600161C}"/>
              </a:ext>
            </a:extLst>
          </p:cNvPr>
          <p:cNvGrpSpPr/>
          <p:nvPr/>
        </p:nvGrpSpPr>
        <p:grpSpPr>
          <a:xfrm rot="16200000">
            <a:off x="4063865" y="3895455"/>
            <a:ext cx="303340" cy="470020"/>
            <a:chOff x="2137933" y="4367732"/>
            <a:chExt cx="303340" cy="470020"/>
          </a:xfrm>
          <a:solidFill>
            <a:srgbClr val="C00000"/>
          </a:solidFill>
        </p:grpSpPr>
        <p:sp>
          <p:nvSpPr>
            <p:cNvPr id="36" name="Flecha: doblada 35">
              <a:extLst>
                <a:ext uri="{FF2B5EF4-FFF2-40B4-BE49-F238E27FC236}">
                  <a16:creationId xmlns:a16="http://schemas.microsoft.com/office/drawing/2014/main" id="{4CF607D6-B116-96E6-CB08-2906956F9C58}"/>
                </a:ext>
              </a:extLst>
            </p:cNvPr>
            <p:cNvSpPr/>
            <p:nvPr/>
          </p:nvSpPr>
          <p:spPr>
            <a:xfrm flipH="1">
              <a:off x="2137933" y="4486677"/>
              <a:ext cx="271076" cy="351075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37" name="Flecha: a la derecha 36">
              <a:extLst>
                <a:ext uri="{FF2B5EF4-FFF2-40B4-BE49-F238E27FC236}">
                  <a16:creationId xmlns:a16="http://schemas.microsoft.com/office/drawing/2014/main" id="{22B4A578-A6C9-CFA5-6EAD-522B481FBBB1}"/>
                </a:ext>
              </a:extLst>
            </p:cNvPr>
            <p:cNvSpPr/>
            <p:nvPr/>
          </p:nvSpPr>
          <p:spPr>
            <a:xfrm rot="16200000">
              <a:off x="2142171" y="4538647"/>
              <a:ext cx="470018" cy="1281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 </a:t>
              </a:r>
            </a:p>
          </p:txBody>
        </p:sp>
      </p:grpSp>
      <p:sp>
        <p:nvSpPr>
          <p:cNvPr id="41" name="Flecha: a la izquierda y derecha 40">
            <a:extLst>
              <a:ext uri="{FF2B5EF4-FFF2-40B4-BE49-F238E27FC236}">
                <a16:creationId xmlns:a16="http://schemas.microsoft.com/office/drawing/2014/main" id="{D833B300-4259-6698-06BD-B2F55377E9BE}"/>
              </a:ext>
            </a:extLst>
          </p:cNvPr>
          <p:cNvSpPr/>
          <p:nvPr/>
        </p:nvSpPr>
        <p:spPr>
          <a:xfrm rot="5400000">
            <a:off x="4022161" y="3102560"/>
            <a:ext cx="325270" cy="116065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2" name="Flecha: a la izquierda y derecha 41">
            <a:extLst>
              <a:ext uri="{FF2B5EF4-FFF2-40B4-BE49-F238E27FC236}">
                <a16:creationId xmlns:a16="http://schemas.microsoft.com/office/drawing/2014/main" id="{674E6FD5-2F92-1899-8E3B-E3C85D6C22B8}"/>
              </a:ext>
            </a:extLst>
          </p:cNvPr>
          <p:cNvSpPr/>
          <p:nvPr/>
        </p:nvSpPr>
        <p:spPr>
          <a:xfrm rot="1909090">
            <a:off x="6147494" y="3460608"/>
            <a:ext cx="325270" cy="116065"/>
          </a:xfrm>
          <a:prstGeom prst="leftRightArrow">
            <a:avLst/>
          </a:prstGeom>
          <a:solidFill>
            <a:schemeClr val="accent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49" name="Flecha: a la derecha 48">
            <a:extLst>
              <a:ext uri="{FF2B5EF4-FFF2-40B4-BE49-F238E27FC236}">
                <a16:creationId xmlns:a16="http://schemas.microsoft.com/office/drawing/2014/main" id="{9176F058-5770-34FE-1E3A-F9A065298B3E}"/>
              </a:ext>
            </a:extLst>
          </p:cNvPr>
          <p:cNvSpPr/>
          <p:nvPr/>
        </p:nvSpPr>
        <p:spPr>
          <a:xfrm flipH="1">
            <a:off x="2541114" y="3976528"/>
            <a:ext cx="470018" cy="1145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</a:t>
            </a:r>
          </a:p>
        </p:txBody>
      </p:sp>
      <p:sp>
        <p:nvSpPr>
          <p:cNvPr id="52" name="Flecha: doblada 51">
            <a:extLst>
              <a:ext uri="{FF2B5EF4-FFF2-40B4-BE49-F238E27FC236}">
                <a16:creationId xmlns:a16="http://schemas.microsoft.com/office/drawing/2014/main" id="{6AC6BC27-F792-77AF-EF09-B17FAFC81381}"/>
              </a:ext>
            </a:extLst>
          </p:cNvPr>
          <p:cNvSpPr/>
          <p:nvPr/>
        </p:nvSpPr>
        <p:spPr>
          <a:xfrm rot="10800000">
            <a:off x="5695709" y="3560154"/>
            <a:ext cx="242244" cy="242957"/>
          </a:xfrm>
          <a:prstGeom prst="ben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5" name="Flecha: doblada 54">
            <a:extLst>
              <a:ext uri="{FF2B5EF4-FFF2-40B4-BE49-F238E27FC236}">
                <a16:creationId xmlns:a16="http://schemas.microsoft.com/office/drawing/2014/main" id="{5947E77C-9231-4106-AA86-2285863BE603}"/>
              </a:ext>
            </a:extLst>
          </p:cNvPr>
          <p:cNvSpPr/>
          <p:nvPr/>
        </p:nvSpPr>
        <p:spPr>
          <a:xfrm rot="10800000">
            <a:off x="2082480" y="3047057"/>
            <a:ext cx="242244" cy="470020"/>
          </a:xfrm>
          <a:prstGeom prst="ben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59" name="Flecha: a la derecha 58">
            <a:extLst>
              <a:ext uri="{FF2B5EF4-FFF2-40B4-BE49-F238E27FC236}">
                <a16:creationId xmlns:a16="http://schemas.microsoft.com/office/drawing/2014/main" id="{58D5C2AC-43E0-35FE-8C19-A6903E663D9E}"/>
              </a:ext>
            </a:extLst>
          </p:cNvPr>
          <p:cNvSpPr/>
          <p:nvPr/>
        </p:nvSpPr>
        <p:spPr>
          <a:xfrm rot="16200000">
            <a:off x="2178587" y="3168872"/>
            <a:ext cx="470018" cy="12818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</a:t>
            </a:r>
          </a:p>
        </p:txBody>
      </p:sp>
      <p:sp>
        <p:nvSpPr>
          <p:cNvPr id="60" name="Flecha: a la derecha 59">
            <a:extLst>
              <a:ext uri="{FF2B5EF4-FFF2-40B4-BE49-F238E27FC236}">
                <a16:creationId xmlns:a16="http://schemas.microsoft.com/office/drawing/2014/main" id="{EB9A6D67-CDC5-C1F4-9A54-58157E405E3B}"/>
              </a:ext>
            </a:extLst>
          </p:cNvPr>
          <p:cNvSpPr/>
          <p:nvPr/>
        </p:nvSpPr>
        <p:spPr>
          <a:xfrm rot="12731443" flipH="1">
            <a:off x="5286802" y="2989780"/>
            <a:ext cx="470018" cy="114553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E032A18B-AC93-9A18-BAF4-CC781F23DF65}"/>
              </a:ext>
            </a:extLst>
          </p:cNvPr>
          <p:cNvGrpSpPr/>
          <p:nvPr/>
        </p:nvGrpSpPr>
        <p:grpSpPr>
          <a:xfrm rot="16200000">
            <a:off x="7568724" y="3899534"/>
            <a:ext cx="303340" cy="470020"/>
            <a:chOff x="2137933" y="4367732"/>
            <a:chExt cx="303340" cy="470020"/>
          </a:xfrm>
          <a:solidFill>
            <a:srgbClr val="C00000"/>
          </a:solidFill>
        </p:grpSpPr>
        <p:sp>
          <p:nvSpPr>
            <p:cNvPr id="62" name="Flecha: doblada 61">
              <a:extLst>
                <a:ext uri="{FF2B5EF4-FFF2-40B4-BE49-F238E27FC236}">
                  <a16:creationId xmlns:a16="http://schemas.microsoft.com/office/drawing/2014/main" id="{C4114E2E-F586-3A54-1D81-11529CEBE53F}"/>
                </a:ext>
              </a:extLst>
            </p:cNvPr>
            <p:cNvSpPr/>
            <p:nvPr/>
          </p:nvSpPr>
          <p:spPr>
            <a:xfrm flipH="1">
              <a:off x="2137933" y="4486677"/>
              <a:ext cx="271076" cy="351075"/>
            </a:xfrm>
            <a:prstGeom prst="ben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>
                <a:solidFill>
                  <a:schemeClr val="tx1"/>
                </a:solidFill>
              </a:endParaRPr>
            </a:p>
          </p:txBody>
        </p:sp>
        <p:sp>
          <p:nvSpPr>
            <p:cNvPr id="63" name="Flecha: a la derecha 62">
              <a:extLst>
                <a:ext uri="{FF2B5EF4-FFF2-40B4-BE49-F238E27FC236}">
                  <a16:creationId xmlns:a16="http://schemas.microsoft.com/office/drawing/2014/main" id="{FEA1A69E-AF84-8A68-48CE-2A01CD209AB6}"/>
                </a:ext>
              </a:extLst>
            </p:cNvPr>
            <p:cNvSpPr/>
            <p:nvPr/>
          </p:nvSpPr>
          <p:spPr>
            <a:xfrm rot="16200000">
              <a:off x="2142171" y="4538647"/>
              <a:ext cx="470018" cy="128187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a-ES" dirty="0"/>
                <a:t> </a:t>
              </a:r>
            </a:p>
          </p:txBody>
        </p:sp>
      </p:grpSp>
      <p:sp>
        <p:nvSpPr>
          <p:cNvPr id="2048" name="Flecha: a la derecha 2047">
            <a:extLst>
              <a:ext uri="{FF2B5EF4-FFF2-40B4-BE49-F238E27FC236}">
                <a16:creationId xmlns:a16="http://schemas.microsoft.com/office/drawing/2014/main" id="{9D8E39B6-8026-3A2C-7280-76974F18E5AC}"/>
              </a:ext>
            </a:extLst>
          </p:cNvPr>
          <p:cNvSpPr/>
          <p:nvPr/>
        </p:nvSpPr>
        <p:spPr>
          <a:xfrm flipH="1">
            <a:off x="882498" y="3976528"/>
            <a:ext cx="470018" cy="11455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</a:t>
            </a:r>
          </a:p>
        </p:txBody>
      </p:sp>
      <p:sp>
        <p:nvSpPr>
          <p:cNvPr id="2050" name="Flecha: a la derecha 2049">
            <a:extLst>
              <a:ext uri="{FF2B5EF4-FFF2-40B4-BE49-F238E27FC236}">
                <a16:creationId xmlns:a16="http://schemas.microsoft.com/office/drawing/2014/main" id="{78110278-5826-B495-C160-736AF31BE32F}"/>
              </a:ext>
            </a:extLst>
          </p:cNvPr>
          <p:cNvSpPr/>
          <p:nvPr/>
        </p:nvSpPr>
        <p:spPr>
          <a:xfrm rot="12731443" flipH="1">
            <a:off x="3258497" y="1770925"/>
            <a:ext cx="470018" cy="114553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</a:t>
            </a:r>
          </a:p>
        </p:txBody>
      </p:sp>
      <p:cxnSp>
        <p:nvCxnSpPr>
          <p:cNvPr id="2054" name="Conector recto 2053">
            <a:extLst>
              <a:ext uri="{FF2B5EF4-FFF2-40B4-BE49-F238E27FC236}">
                <a16:creationId xmlns:a16="http://schemas.microsoft.com/office/drawing/2014/main" id="{24AACBF6-89D3-1F3E-DBE8-6DCCF2560F90}"/>
              </a:ext>
            </a:extLst>
          </p:cNvPr>
          <p:cNvCxnSpPr>
            <a:cxnSpLocks/>
          </p:cNvCxnSpPr>
          <p:nvPr/>
        </p:nvCxnSpPr>
        <p:spPr>
          <a:xfrm>
            <a:off x="3955550" y="3781093"/>
            <a:ext cx="482620" cy="0"/>
          </a:xfrm>
          <a:prstGeom prst="line">
            <a:avLst/>
          </a:prstGeom>
          <a:ln w="635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57" name="Conector recto 2056">
            <a:extLst>
              <a:ext uri="{FF2B5EF4-FFF2-40B4-BE49-F238E27FC236}">
                <a16:creationId xmlns:a16="http://schemas.microsoft.com/office/drawing/2014/main" id="{6EFF0A0D-50C8-9544-FF5D-2D5DD4B588E4}"/>
              </a:ext>
            </a:extLst>
          </p:cNvPr>
          <p:cNvCxnSpPr>
            <a:cxnSpLocks/>
          </p:cNvCxnSpPr>
          <p:nvPr/>
        </p:nvCxnSpPr>
        <p:spPr>
          <a:xfrm>
            <a:off x="6425092" y="3815205"/>
            <a:ext cx="620526" cy="0"/>
          </a:xfrm>
          <a:prstGeom prst="line">
            <a:avLst/>
          </a:prstGeom>
          <a:ln w="635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60" name="Flecha: doblada 2059">
            <a:extLst>
              <a:ext uri="{FF2B5EF4-FFF2-40B4-BE49-F238E27FC236}">
                <a16:creationId xmlns:a16="http://schemas.microsoft.com/office/drawing/2014/main" id="{3A5F957C-182E-8CCC-0F04-40EA2715D092}"/>
              </a:ext>
            </a:extLst>
          </p:cNvPr>
          <p:cNvSpPr/>
          <p:nvPr/>
        </p:nvSpPr>
        <p:spPr>
          <a:xfrm>
            <a:off x="2349502" y="5688403"/>
            <a:ext cx="271076" cy="47001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061" name="Flecha: a la derecha 2060">
            <a:extLst>
              <a:ext uri="{FF2B5EF4-FFF2-40B4-BE49-F238E27FC236}">
                <a16:creationId xmlns:a16="http://schemas.microsoft.com/office/drawing/2014/main" id="{A475BFB9-7B09-F489-AF22-E722941F1A1D}"/>
              </a:ext>
            </a:extLst>
          </p:cNvPr>
          <p:cNvSpPr/>
          <p:nvPr/>
        </p:nvSpPr>
        <p:spPr>
          <a:xfrm>
            <a:off x="7082534" y="5656598"/>
            <a:ext cx="470018" cy="12818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 </a:t>
            </a:r>
          </a:p>
        </p:txBody>
      </p:sp>
      <p:cxnSp>
        <p:nvCxnSpPr>
          <p:cNvPr id="2062" name="Conector recto 2061">
            <a:extLst>
              <a:ext uri="{FF2B5EF4-FFF2-40B4-BE49-F238E27FC236}">
                <a16:creationId xmlns:a16="http://schemas.microsoft.com/office/drawing/2014/main" id="{9926DB48-5905-239F-A95F-FA0B1C7C2E21}"/>
              </a:ext>
            </a:extLst>
          </p:cNvPr>
          <p:cNvCxnSpPr>
            <a:cxnSpLocks/>
          </p:cNvCxnSpPr>
          <p:nvPr/>
        </p:nvCxnSpPr>
        <p:spPr>
          <a:xfrm>
            <a:off x="2769822" y="5720692"/>
            <a:ext cx="4275796" cy="0"/>
          </a:xfrm>
          <a:prstGeom prst="line">
            <a:avLst/>
          </a:prstGeom>
          <a:ln w="635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65" name="CuadroTexto 2064">
            <a:extLst>
              <a:ext uri="{FF2B5EF4-FFF2-40B4-BE49-F238E27FC236}">
                <a16:creationId xmlns:a16="http://schemas.microsoft.com/office/drawing/2014/main" id="{DD73A718-3CD8-2942-33EF-12BB34C87590}"/>
              </a:ext>
            </a:extLst>
          </p:cNvPr>
          <p:cNvSpPr txBox="1"/>
          <p:nvPr/>
        </p:nvSpPr>
        <p:spPr>
          <a:xfrm>
            <a:off x="5521811" y="1253310"/>
            <a:ext cx="3271141" cy="800219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>
                <a:cs typeface="Arial" panose="020B0604020202020204" pitchFamily="34" charset="0"/>
              </a:rPr>
              <a:t>DURACIÓ TOTAL OBRA: 9 MESOS</a:t>
            </a:r>
          </a:p>
          <a:p>
            <a:r>
              <a:rPr lang="ca-ES" sz="1200" dirty="0">
                <a:cs typeface="Arial" panose="020B0604020202020204" pitchFamily="34" charset="0"/>
              </a:rPr>
              <a:t>		</a:t>
            </a:r>
            <a:r>
              <a:rPr lang="ca-ES" sz="1400" dirty="0">
                <a:cs typeface="Arial" panose="020B0604020202020204" pitchFamily="34" charset="0"/>
              </a:rPr>
              <a:t>1a FASE:  6 mesos</a:t>
            </a:r>
          </a:p>
          <a:p>
            <a:r>
              <a:rPr lang="ca-ES" sz="1400" dirty="0">
                <a:cs typeface="Arial" panose="020B0604020202020204" pitchFamily="34" charset="0"/>
              </a:rPr>
              <a:t>		2a FASE:  3 mesos</a:t>
            </a:r>
          </a:p>
        </p:txBody>
      </p:sp>
      <p:pic>
        <p:nvPicPr>
          <p:cNvPr id="2066" name="Imagen 2065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8A6768B3-E8B9-CD74-E700-FD6717E57C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0" t="47198" r="17727" b="51460"/>
          <a:stretch>
            <a:fillRect/>
          </a:stretch>
        </p:blipFill>
        <p:spPr>
          <a:xfrm>
            <a:off x="6017318" y="1804926"/>
            <a:ext cx="359030" cy="173671"/>
          </a:xfrm>
          <a:prstGeom prst="rect">
            <a:avLst/>
          </a:prstGeom>
        </p:spPr>
      </p:pic>
      <p:pic>
        <p:nvPicPr>
          <p:cNvPr id="2067" name="Imagen 2066" descr="Escala de tiempo&#10;&#10;El contenido generado por IA puede ser incorrecto.">
            <a:extLst>
              <a:ext uri="{FF2B5EF4-FFF2-40B4-BE49-F238E27FC236}">
                <a16:creationId xmlns:a16="http://schemas.microsoft.com/office/drawing/2014/main" id="{831F00A6-B8FD-4D18-2062-450B29AFAEE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00" t="45451" r="17160" b="53068"/>
          <a:stretch>
            <a:fillRect/>
          </a:stretch>
        </p:blipFill>
        <p:spPr>
          <a:xfrm>
            <a:off x="6008902" y="1586637"/>
            <a:ext cx="367445" cy="173670"/>
          </a:xfrm>
          <a:prstGeom prst="rect">
            <a:avLst/>
          </a:prstGeom>
        </p:spPr>
      </p:pic>
      <p:cxnSp>
        <p:nvCxnSpPr>
          <p:cNvPr id="2069" name="Conector recto 2068">
            <a:extLst>
              <a:ext uri="{FF2B5EF4-FFF2-40B4-BE49-F238E27FC236}">
                <a16:creationId xmlns:a16="http://schemas.microsoft.com/office/drawing/2014/main" id="{07A1EA73-2909-08B6-AD4B-5F6D33C7A2A5}"/>
              </a:ext>
            </a:extLst>
          </p:cNvPr>
          <p:cNvCxnSpPr/>
          <p:nvPr/>
        </p:nvCxnSpPr>
        <p:spPr>
          <a:xfrm>
            <a:off x="6523370" y="3365744"/>
            <a:ext cx="66483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0" name="Conector recto 2069">
            <a:extLst>
              <a:ext uri="{FF2B5EF4-FFF2-40B4-BE49-F238E27FC236}">
                <a16:creationId xmlns:a16="http://schemas.microsoft.com/office/drawing/2014/main" id="{D9D4198D-1F53-3739-50D2-15AC822E6A0E}"/>
              </a:ext>
            </a:extLst>
          </p:cNvPr>
          <p:cNvCxnSpPr/>
          <p:nvPr/>
        </p:nvCxnSpPr>
        <p:spPr>
          <a:xfrm>
            <a:off x="5030878" y="3702294"/>
            <a:ext cx="66483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1" name="Conector recto 2070">
            <a:extLst>
              <a:ext uri="{FF2B5EF4-FFF2-40B4-BE49-F238E27FC236}">
                <a16:creationId xmlns:a16="http://schemas.microsoft.com/office/drawing/2014/main" id="{E39BCCB4-0A11-AD95-D3B4-DBFAC6449725}"/>
              </a:ext>
            </a:extLst>
          </p:cNvPr>
          <p:cNvCxnSpPr/>
          <p:nvPr/>
        </p:nvCxnSpPr>
        <p:spPr>
          <a:xfrm>
            <a:off x="6008902" y="4486677"/>
            <a:ext cx="66483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2" name="Conector recto 2071">
            <a:extLst>
              <a:ext uri="{FF2B5EF4-FFF2-40B4-BE49-F238E27FC236}">
                <a16:creationId xmlns:a16="http://schemas.microsoft.com/office/drawing/2014/main" id="{BD660CDA-CFC9-C01D-9A5A-17DB4299A43B}"/>
              </a:ext>
            </a:extLst>
          </p:cNvPr>
          <p:cNvCxnSpPr/>
          <p:nvPr/>
        </p:nvCxnSpPr>
        <p:spPr>
          <a:xfrm>
            <a:off x="2477690" y="4486921"/>
            <a:ext cx="66483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3" name="Conector recto 2072">
            <a:extLst>
              <a:ext uri="{FF2B5EF4-FFF2-40B4-BE49-F238E27FC236}">
                <a16:creationId xmlns:a16="http://schemas.microsoft.com/office/drawing/2014/main" id="{6B0D7CCE-0CD8-FBAD-939B-56FDE6803396}"/>
              </a:ext>
            </a:extLst>
          </p:cNvPr>
          <p:cNvCxnSpPr/>
          <p:nvPr/>
        </p:nvCxnSpPr>
        <p:spPr>
          <a:xfrm>
            <a:off x="2477690" y="3227321"/>
            <a:ext cx="66483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10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9C5D5-12F2-5749-3DD3-3DE1298DE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88430A0B-4E2C-9805-77ED-3E44DFBEA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74362"/>
            <a:ext cx="9144000" cy="1031051"/>
          </a:xfrm>
          <a:prstGeom prst="rect">
            <a:avLst/>
          </a:prstGeom>
          <a:solidFill>
            <a:srgbClr val="E2EF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lang="ca-ES" altLang="ca-ES" sz="3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         </a:t>
            </a:r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2a FASE REMODELACIÓ AV. DE FRANCESC MACIÀ</a:t>
            </a:r>
            <a:endParaRPr lang="ca-ES" altLang="ca-ES" sz="1600" b="1" dirty="0"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spcBef>
                <a:spcPts val="600"/>
              </a:spcBef>
              <a:spcAft>
                <a:spcPts val="1200"/>
              </a:spcAft>
            </a:pPr>
            <a:r>
              <a:rPr kumimoji="0" lang="ca-ES" altLang="ca-E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       		</a:t>
            </a:r>
          </a:p>
        </p:txBody>
      </p:sp>
      <p:pic>
        <p:nvPicPr>
          <p:cNvPr id="2049" name="Imagen 1" descr="Aviso legal">
            <a:extLst>
              <a:ext uri="{FF2B5EF4-FFF2-40B4-BE49-F238E27FC236}">
                <a16:creationId xmlns:a16="http://schemas.microsoft.com/office/drawing/2014/main" id="{125AC5A7-734C-0D7A-79C8-857A6114B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350" y="85974"/>
            <a:ext cx="2194279" cy="6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063635D1-9AA0-26DF-1F5D-D24723E0FFDF}"/>
              </a:ext>
            </a:extLst>
          </p:cNvPr>
          <p:cNvSpPr txBox="1"/>
          <p:nvPr/>
        </p:nvSpPr>
        <p:spPr>
          <a:xfrm>
            <a:off x="3722902" y="336721"/>
            <a:ext cx="228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a-ES" altLang="ca-ES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 de Febrer de 2026</a:t>
            </a:r>
            <a:endParaRPr lang="ca-ES" sz="1600" dirty="0"/>
          </a:p>
        </p:txBody>
      </p:sp>
      <p:pic>
        <p:nvPicPr>
          <p:cNvPr id="9" name="Imatge 8" descr="Imatge que conté manera, a l’aire lliure, escena, arbre&#10;&#10;Pot ser que el contingut generat per IA no sigui correcte.">
            <a:extLst>
              <a:ext uri="{FF2B5EF4-FFF2-40B4-BE49-F238E27FC236}">
                <a16:creationId xmlns:a16="http://schemas.microsoft.com/office/drawing/2014/main" id="{C5515AE7-FE25-7CED-4413-C9D747504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41" y="-74362"/>
            <a:ext cx="1773282" cy="1031050"/>
          </a:xfrm>
          <a:prstGeom prst="rect">
            <a:avLst/>
          </a:prstGeom>
        </p:spPr>
      </p:pic>
      <p:pic>
        <p:nvPicPr>
          <p:cNvPr id="8" name="Imatge 7" descr="Imatge que conté text, diagrama, línia, Pla&#10;&#10;Pot ser que el contingut generat per IA no sigui correcte.">
            <a:extLst>
              <a:ext uri="{FF2B5EF4-FFF2-40B4-BE49-F238E27FC236}">
                <a16:creationId xmlns:a16="http://schemas.microsoft.com/office/drawing/2014/main" id="{25AFDD0B-2FF8-70B1-2DBF-932898A260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22" y="2110740"/>
            <a:ext cx="8254192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1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434</Words>
  <Application>Microsoft Office PowerPoint</Application>
  <PresentationFormat>Presentación en pantalla (4:3)</PresentationFormat>
  <Paragraphs>89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 Pinós</dc:creator>
  <cp:lastModifiedBy>Serrado Mestres, Marc</cp:lastModifiedBy>
  <cp:revision>104</cp:revision>
  <dcterms:created xsi:type="dcterms:W3CDTF">2020-05-24T18:15:06Z</dcterms:created>
  <dcterms:modified xsi:type="dcterms:W3CDTF">2026-02-11T17:32:51Z</dcterms:modified>
</cp:coreProperties>
</file>