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charts/chart5.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5"/>
  </p:notesMasterIdLst>
  <p:sldIdLst>
    <p:sldId id="256" r:id="rId5"/>
    <p:sldId id="269" r:id="rId6"/>
    <p:sldId id="268" r:id="rId7"/>
    <p:sldId id="267" r:id="rId8"/>
    <p:sldId id="270" r:id="rId9"/>
    <p:sldId id="272" r:id="rId10"/>
    <p:sldId id="271" r:id="rId11"/>
    <p:sldId id="273" r:id="rId12"/>
    <p:sldId id="274" r:id="rId13"/>
    <p:sldId id="263" r:id="rId14"/>
  </p:sldIdLst>
  <p:sldSz cx="12192000" cy="6858000"/>
  <p:notesSz cx="6797675" cy="9926638"/>
  <p:defaultTextStyle>
    <a:defPPr>
      <a:defRPr lang="ca-E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 mitjà 2 - èmfasi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717" autoAdjust="0"/>
  </p:normalViewPr>
  <p:slideViewPr>
    <p:cSldViewPr>
      <p:cViewPr varScale="1">
        <p:scale>
          <a:sx n="65" d="100"/>
          <a:sy n="65" d="100"/>
        </p:scale>
        <p:origin x="696" y="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1" Type="http://schemas.openxmlformats.org/officeDocument/2006/relationships/oleObject" Target="file:///\\C.FTX.GENCAT.CAT\3150048_T030350$\Seccio_Viatgers_STT_BCN\Neg_concessions\O0632_planejament_serveis\2023\Concessionaris\La%20Hispano%20Igualadina\Estudi%20reclamacions%20Hispano%20Igualadina%202023.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FTX.GENCAT.CAT\3150048_T030350$\Seccio_Viatgers_STT_BCN\Neg_concessions\O0632_planejament_serveis\2023\Concessionaris\La%20Hispano%20Igualadina\Estudi%20reclamacions%20Hispano%20Igualadina%202023.xls"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C.FTX.GENCAT.CAT\3150048_T030350$\Seccio_Viatgers_STT_BCN\Neg_concessions\O0632_planejament_serveis\2023\Concessionaris\La%20Hispano%20Igualadina\Estudi%20reclamacions%20Hispano%20Igualadina%202023.xls" TargetMode="External"/><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3" Type="http://schemas.openxmlformats.org/officeDocument/2006/relationships/oleObject" Target="file:///\\C.FTX.GENCAT.CAT\3150048_T030350$\Seccio_Viatgers_STT_BCN\Neg_concessions\O0632_planejament_serveis\2023\Concessionaris\La%20Hispano%20Igualadina\Estudi%20reclamacions%20Hispano%20Igualadina%202023.xls" TargetMode="External"/><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1" Type="http://schemas.openxmlformats.org/officeDocument/2006/relationships/oleObject" Target="file:///\\C.FTX.GENCAT.CAT\3150048_T030350$\Seccio_Viatgers_STT_BCN\Neg_concessions\O0632_planejament_serveis\2023\Concessionaris\La%20Hispano%20Igualadina\Estudi%20reclamacions%20Hispano%20Igualadina%202023.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ca-ES"/>
              <a:t>Evolució demanda corredor</a:t>
            </a:r>
            <a:r>
              <a:rPr lang="ca-ES" baseline="0"/>
              <a:t> MRS-OLS-BCN</a:t>
            </a:r>
            <a:endParaRPr lang="ca-ES"/>
          </a:p>
        </c:rich>
      </c:tx>
      <c:layout/>
      <c:overlay val="0"/>
    </c:title>
    <c:autoTitleDeleted val="0"/>
    <c:plotArea>
      <c:layout>
        <c:manualLayout>
          <c:layoutTarget val="inner"/>
          <c:xMode val="edge"/>
          <c:yMode val="edge"/>
          <c:x val="0.11984948014094923"/>
          <c:y val="0.21795166229221347"/>
          <c:w val="0.76666942184713094"/>
          <c:h val="0.57738853611040553"/>
        </c:manualLayout>
      </c:layout>
      <c:lineChart>
        <c:grouping val="stacked"/>
        <c:varyColors val="0"/>
        <c:ser>
          <c:idx val="0"/>
          <c:order val="0"/>
          <c:tx>
            <c:v>Demanda Manresa - Olesa - Barcelona</c:v>
          </c:tx>
          <c:spPr>
            <a:ln>
              <a:solidFill>
                <a:sysClr val="windowText" lastClr="000000"/>
              </a:solidFill>
            </a:ln>
          </c:spPr>
          <c:marker>
            <c:spPr>
              <a:ln>
                <a:solidFill>
                  <a:sysClr val="windowText" lastClr="000000"/>
                </a:solidFill>
              </a:ln>
            </c:spPr>
          </c:marker>
          <c:cat>
            <c:numRef>
              <c:f>'MRS viatgers'!$B$33:$B$50</c:f>
              <c:numCache>
                <c:formatCode>_-* #,##0\ _€_-;\-* #,##0\ _€_-;_-* "-"??\ _€_-;_-@_-</c:formatCode>
                <c:ptCount val="18"/>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formatCode="General">
                  <c:v>2020</c:v>
                </c:pt>
                <c:pt idx="16" formatCode="General">
                  <c:v>2021</c:v>
                </c:pt>
                <c:pt idx="17" formatCode="General">
                  <c:v>2022</c:v>
                </c:pt>
              </c:numCache>
            </c:numRef>
          </c:cat>
          <c:val>
            <c:numRef>
              <c:f>'MRS viatgers'!$D$33:$D$50</c:f>
              <c:numCache>
                <c:formatCode>_-* #,##0\ _€_-;\-* #,##0\ _€_-;_-* "-"??\ _€_-;_-@_-</c:formatCode>
                <c:ptCount val="18"/>
                <c:pt idx="0">
                  <c:v>130896</c:v>
                </c:pt>
                <c:pt idx="1">
                  <c:v>154024</c:v>
                </c:pt>
                <c:pt idx="2">
                  <c:v>174658</c:v>
                </c:pt>
                <c:pt idx="3">
                  <c:v>169757</c:v>
                </c:pt>
                <c:pt idx="4">
                  <c:v>160543</c:v>
                </c:pt>
                <c:pt idx="5">
                  <c:v>254153</c:v>
                </c:pt>
                <c:pt idx="6">
                  <c:v>362302</c:v>
                </c:pt>
                <c:pt idx="7">
                  <c:v>409805</c:v>
                </c:pt>
                <c:pt idx="8">
                  <c:v>463108</c:v>
                </c:pt>
                <c:pt idx="9">
                  <c:v>512739</c:v>
                </c:pt>
                <c:pt idx="10">
                  <c:v>577920</c:v>
                </c:pt>
                <c:pt idx="11" formatCode="#,##0">
                  <c:v>573426</c:v>
                </c:pt>
                <c:pt idx="12" formatCode="#,##0">
                  <c:v>590482</c:v>
                </c:pt>
                <c:pt idx="13" formatCode="#,##0">
                  <c:v>629832</c:v>
                </c:pt>
                <c:pt idx="14" formatCode="#,##0">
                  <c:v>686931</c:v>
                </c:pt>
                <c:pt idx="15" formatCode="#,##0">
                  <c:v>337761</c:v>
                </c:pt>
                <c:pt idx="16" formatCode="#,##0">
                  <c:v>404568</c:v>
                </c:pt>
                <c:pt idx="17" formatCode="#,##0">
                  <c:v>580551</c:v>
                </c:pt>
              </c:numCache>
            </c:numRef>
          </c:val>
          <c:smooth val="0"/>
          <c:extLst>
            <c:ext xmlns:c16="http://schemas.microsoft.com/office/drawing/2014/chart" uri="{C3380CC4-5D6E-409C-BE32-E72D297353CC}">
              <c16:uniqueId val="{00000000-F258-4B1D-BEB6-C9A24C7013BA}"/>
            </c:ext>
          </c:extLst>
        </c:ser>
        <c:dLbls>
          <c:showLegendKey val="0"/>
          <c:showVal val="0"/>
          <c:showCatName val="0"/>
          <c:showSerName val="0"/>
          <c:showPercent val="0"/>
          <c:showBubbleSize val="0"/>
        </c:dLbls>
        <c:marker val="1"/>
        <c:smooth val="0"/>
        <c:axId val="656537120"/>
        <c:axId val="1"/>
      </c:lineChart>
      <c:catAx>
        <c:axId val="656537120"/>
        <c:scaling>
          <c:orientation val="minMax"/>
        </c:scaling>
        <c:delete val="0"/>
        <c:axPos val="b"/>
        <c:numFmt formatCode="_-* #,##0\ _€_-;\-* #,##0\ _€_-;_-* &quot;-&quot;??\ _€_-;_-@_-" sourceLinked="1"/>
        <c:majorTickMark val="none"/>
        <c:minorTickMark val="none"/>
        <c:tickLblPos val="nextTo"/>
        <c:txPr>
          <a:bodyPr rot="-2700000" vert="horz"/>
          <a:lstStyle/>
          <a:p>
            <a:pPr>
              <a:defRPr sz="1000" b="0" i="0" u="none" strike="noStrike" baseline="0">
                <a:solidFill>
                  <a:srgbClr val="000000"/>
                </a:solidFill>
                <a:latin typeface="Calibri"/>
                <a:ea typeface="Calibri"/>
                <a:cs typeface="Calibri"/>
              </a:defRPr>
            </a:pPr>
            <a:endParaRPr lang="ca-ES"/>
          </a:p>
        </c:txPr>
        <c:crossAx val="1"/>
        <c:crosses val="autoZero"/>
        <c:auto val="1"/>
        <c:lblAlgn val="ctr"/>
        <c:lblOffset val="100"/>
        <c:noMultiLvlLbl val="0"/>
      </c:catAx>
      <c:valAx>
        <c:axId val="1"/>
        <c:scaling>
          <c:orientation val="minMax"/>
        </c:scaling>
        <c:delete val="0"/>
        <c:axPos val="l"/>
        <c:majorGridlines/>
        <c:numFmt formatCode="_-* #,##0\ _€_-;\-* #,##0\ _€_-;_-* &quot;-&quot;??\ _€_-;_-@_-" sourceLinked="1"/>
        <c:majorTickMark val="none"/>
        <c:minorTickMark val="none"/>
        <c:tickLblPos val="nextTo"/>
        <c:spPr>
          <a:ln w="9525">
            <a:noFill/>
          </a:ln>
        </c:spPr>
        <c:txPr>
          <a:bodyPr rot="0" vert="horz"/>
          <a:lstStyle/>
          <a:p>
            <a:pPr>
              <a:defRPr sz="1000" b="0" i="0" u="none" strike="noStrike" baseline="0">
                <a:solidFill>
                  <a:srgbClr val="000000"/>
                </a:solidFill>
                <a:latin typeface="Calibri"/>
                <a:ea typeface="Calibri"/>
                <a:cs typeface="Calibri"/>
              </a:defRPr>
            </a:pPr>
            <a:endParaRPr lang="ca-ES"/>
          </a:p>
        </c:txPr>
        <c:crossAx val="656537120"/>
        <c:crosses val="autoZero"/>
        <c:crossBetween val="between"/>
      </c:valAx>
    </c:plotArea>
    <c:plotVisOnly val="1"/>
    <c:dispBlanksAs val="zero"/>
    <c:showDLblsOverMax val="0"/>
  </c:chart>
  <c:txPr>
    <a:bodyPr/>
    <a:lstStyle/>
    <a:p>
      <a:pPr>
        <a:defRPr sz="1000" b="0" i="0" u="none" strike="noStrike" baseline="0">
          <a:solidFill>
            <a:srgbClr val="000000"/>
          </a:solidFill>
          <a:latin typeface="Calibri"/>
          <a:ea typeface="Calibri"/>
          <a:cs typeface="Calibri"/>
        </a:defRPr>
      </a:pPr>
      <a:endParaRPr lang="ca-E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ca-ES"/>
              <a:t>Reclamacions anuals MRS-OLS-BCN</a:t>
            </a:r>
          </a:p>
        </c:rich>
      </c:tx>
      <c:layout/>
      <c:overlay val="0"/>
    </c:title>
    <c:autoTitleDeleted val="0"/>
    <c:plotArea>
      <c:layout/>
      <c:lineChart>
        <c:grouping val="standard"/>
        <c:varyColors val="0"/>
        <c:ser>
          <c:idx val="0"/>
          <c:order val="0"/>
          <c:spPr>
            <a:ln>
              <a:solidFill>
                <a:sysClr val="windowText" lastClr="000000"/>
              </a:solidFill>
            </a:ln>
          </c:spPr>
          <c:marker>
            <c:spPr>
              <a:solidFill>
                <a:sysClr val="window" lastClr="FFFFFF"/>
              </a:solidFill>
              <a:ln>
                <a:solidFill>
                  <a:sysClr val="windowText" lastClr="000000"/>
                </a:solidFill>
              </a:ln>
            </c:spPr>
          </c:marker>
          <c:dLbls>
            <c:dLbl>
              <c:idx val="0"/>
              <c:layout>
                <c:manualLayout>
                  <c:x val="-5.5555555555555552E-2"/>
                  <c:y val="-6.9444444444444531E-2"/>
                </c:manualLayout>
              </c:layout>
              <c:spPr/>
              <c:txPr>
                <a:bodyPr/>
                <a:lstStyle/>
                <a:p>
                  <a:pPr>
                    <a:defRPr sz="1000" b="0" i="0" u="none" strike="noStrike" baseline="0">
                      <a:solidFill>
                        <a:srgbClr val="000000"/>
                      </a:solidFill>
                      <a:latin typeface="Calibri"/>
                      <a:ea typeface="Calibri"/>
                      <a:cs typeface="Calibri"/>
                    </a:defRPr>
                  </a:pPr>
                  <a:endParaRPr lang="ca-ES"/>
                </a:p>
              </c:txPr>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89BE-4C72-B188-1C2F21B1A772}"/>
                </c:ext>
              </c:extLst>
            </c:dLbl>
            <c:dLbl>
              <c:idx val="1"/>
              <c:layout>
                <c:manualLayout>
                  <c:x val="-3.3333333333333333E-2"/>
                  <c:y val="-7.870370370370379E-2"/>
                </c:manualLayout>
              </c:layout>
              <c:spPr/>
              <c:txPr>
                <a:bodyPr/>
                <a:lstStyle/>
                <a:p>
                  <a:pPr>
                    <a:defRPr sz="1000" b="0" i="0" u="none" strike="noStrike" baseline="0">
                      <a:solidFill>
                        <a:srgbClr val="000000"/>
                      </a:solidFill>
                      <a:latin typeface="Calibri"/>
                      <a:ea typeface="Calibri"/>
                      <a:cs typeface="Calibri"/>
                    </a:defRPr>
                  </a:pPr>
                  <a:endParaRPr lang="ca-ES"/>
                </a:p>
              </c:txPr>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89BE-4C72-B188-1C2F21B1A772}"/>
                </c:ext>
              </c:extLst>
            </c:dLbl>
            <c:dLbl>
              <c:idx val="2"/>
              <c:layout>
                <c:manualLayout>
                  <c:x val="-0.05"/>
                  <c:y val="-5.5555555555555552E-2"/>
                </c:manualLayout>
              </c:layout>
              <c:spPr/>
              <c:txPr>
                <a:bodyPr/>
                <a:lstStyle/>
                <a:p>
                  <a:pPr>
                    <a:defRPr sz="1000" b="0" i="0" u="none" strike="noStrike" baseline="0">
                      <a:solidFill>
                        <a:srgbClr val="000000"/>
                      </a:solidFill>
                      <a:latin typeface="Calibri"/>
                      <a:ea typeface="Calibri"/>
                      <a:cs typeface="Calibri"/>
                    </a:defRPr>
                  </a:pPr>
                  <a:endParaRPr lang="ca-ES"/>
                </a:p>
              </c:txPr>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89BE-4C72-B188-1C2F21B1A772}"/>
                </c:ext>
              </c:extLst>
            </c:dLbl>
            <c:dLbl>
              <c:idx val="3"/>
              <c:layout>
                <c:manualLayout>
                  <c:x val="-3.0555555555555555E-2"/>
                  <c:y val="-7.407407407407407E-2"/>
                </c:manualLayout>
              </c:layout>
              <c:spPr/>
              <c:txPr>
                <a:bodyPr/>
                <a:lstStyle/>
                <a:p>
                  <a:pPr>
                    <a:defRPr sz="1000" b="0" i="0" u="none" strike="noStrike" baseline="0">
                      <a:solidFill>
                        <a:srgbClr val="000000"/>
                      </a:solidFill>
                      <a:latin typeface="Calibri"/>
                      <a:ea typeface="Calibri"/>
                      <a:cs typeface="Calibri"/>
                    </a:defRPr>
                  </a:pPr>
                  <a:endParaRPr lang="ca-ES"/>
                </a:p>
              </c:txPr>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89BE-4C72-B188-1C2F21B1A772}"/>
                </c:ext>
              </c:extLst>
            </c:dLbl>
            <c:dLbl>
              <c:idx val="4"/>
              <c:layout>
                <c:manualLayout>
                  <c:x val="-3.888888888888889E-2"/>
                  <c:y val="-9.7222222222222224E-2"/>
                </c:manualLayout>
              </c:layout>
              <c:spPr/>
              <c:txPr>
                <a:bodyPr/>
                <a:lstStyle/>
                <a:p>
                  <a:pPr>
                    <a:defRPr sz="1000" b="0" i="0" u="none" strike="noStrike" baseline="0">
                      <a:solidFill>
                        <a:srgbClr val="000000"/>
                      </a:solidFill>
                      <a:latin typeface="Calibri"/>
                      <a:ea typeface="Calibri"/>
                      <a:cs typeface="Calibri"/>
                    </a:defRPr>
                  </a:pPr>
                  <a:endParaRPr lang="ca-ES"/>
                </a:p>
              </c:txPr>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89BE-4C72-B188-1C2F21B1A772}"/>
                </c:ext>
              </c:extLst>
            </c:dLbl>
            <c:dLbl>
              <c:idx val="5"/>
              <c:layout>
                <c:manualLayout>
                  <c:x val="-7.2222222222222215E-2"/>
                  <c:y val="-4.1666666666666664E-2"/>
                </c:manualLayout>
              </c:layout>
              <c:spPr/>
              <c:txPr>
                <a:bodyPr/>
                <a:lstStyle/>
                <a:p>
                  <a:pPr>
                    <a:defRPr sz="1000" b="0" i="0" u="none" strike="noStrike" baseline="0">
                      <a:solidFill>
                        <a:srgbClr val="000000"/>
                      </a:solidFill>
                      <a:latin typeface="Calibri"/>
                      <a:ea typeface="Calibri"/>
                      <a:cs typeface="Calibri"/>
                    </a:defRPr>
                  </a:pPr>
                  <a:endParaRPr lang="ca-ES"/>
                </a:p>
              </c:txPr>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89BE-4C72-B188-1C2F21B1A772}"/>
                </c:ext>
              </c:extLst>
            </c:dLbl>
            <c:spPr>
              <a:noFill/>
              <a:ln w="25400">
                <a:noFill/>
              </a:ln>
            </c:spPr>
            <c:txPr>
              <a:bodyPr wrap="square" lIns="38100" tIns="19050" rIns="38100" bIns="19050" anchor="ctr">
                <a:spAutoFit/>
              </a:bodyPr>
              <a:lstStyle/>
              <a:p>
                <a:pPr>
                  <a:defRPr sz="1000" b="0" i="0" u="none" strike="noStrike" baseline="0">
                    <a:solidFill>
                      <a:srgbClr val="000000"/>
                    </a:solidFill>
                    <a:latin typeface="Calibri"/>
                    <a:ea typeface="Calibri"/>
                    <a:cs typeface="Calibri"/>
                  </a:defRPr>
                </a:pPr>
                <a:endParaRPr lang="ca-E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'MRS viatgers'!$AH$3:$AH$20</c:f>
              <c:numCache>
                <c:formatCode>General</c:formatCode>
                <c:ptCount val="18"/>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numCache>
            </c:numRef>
          </c:cat>
          <c:val>
            <c:numRef>
              <c:f>'MRS viatgers'!$AI$3:$AI$20</c:f>
              <c:numCache>
                <c:formatCode>General</c:formatCode>
                <c:ptCount val="18"/>
                <c:pt idx="0">
                  <c:v>1</c:v>
                </c:pt>
                <c:pt idx="1">
                  <c:v>5</c:v>
                </c:pt>
                <c:pt idx="2">
                  <c:v>4</c:v>
                </c:pt>
                <c:pt idx="3">
                  <c:v>14</c:v>
                </c:pt>
                <c:pt idx="4">
                  <c:v>8</c:v>
                </c:pt>
                <c:pt idx="5">
                  <c:v>23</c:v>
                </c:pt>
                <c:pt idx="6">
                  <c:v>22</c:v>
                </c:pt>
                <c:pt idx="7">
                  <c:v>6</c:v>
                </c:pt>
                <c:pt idx="8">
                  <c:v>39</c:v>
                </c:pt>
                <c:pt idx="9">
                  <c:v>13</c:v>
                </c:pt>
                <c:pt idx="10">
                  <c:v>21</c:v>
                </c:pt>
                <c:pt idx="11">
                  <c:v>90</c:v>
                </c:pt>
                <c:pt idx="12">
                  <c:v>532</c:v>
                </c:pt>
                <c:pt idx="13">
                  <c:v>140</c:v>
                </c:pt>
                <c:pt idx="14">
                  <c:v>32</c:v>
                </c:pt>
                <c:pt idx="15">
                  <c:v>10</c:v>
                </c:pt>
                <c:pt idx="16">
                  <c:v>15</c:v>
                </c:pt>
                <c:pt idx="17">
                  <c:v>47</c:v>
                </c:pt>
              </c:numCache>
            </c:numRef>
          </c:val>
          <c:smooth val="0"/>
          <c:extLst>
            <c:ext xmlns:c16="http://schemas.microsoft.com/office/drawing/2014/chart" uri="{C3380CC4-5D6E-409C-BE32-E72D297353CC}">
              <c16:uniqueId val="{00000006-89BE-4C72-B188-1C2F21B1A772}"/>
            </c:ext>
          </c:extLst>
        </c:ser>
        <c:dLbls>
          <c:showLegendKey val="0"/>
          <c:showVal val="0"/>
          <c:showCatName val="0"/>
          <c:showSerName val="0"/>
          <c:showPercent val="0"/>
          <c:showBubbleSize val="0"/>
        </c:dLbls>
        <c:marker val="1"/>
        <c:smooth val="0"/>
        <c:axId val="656538760"/>
        <c:axId val="1"/>
      </c:lineChart>
      <c:catAx>
        <c:axId val="656538760"/>
        <c:scaling>
          <c:orientation val="minMax"/>
        </c:scaling>
        <c:delete val="0"/>
        <c:axPos val="b"/>
        <c:numFmt formatCode="General" sourceLinked="1"/>
        <c:majorTickMark val="none"/>
        <c:minorTickMark val="none"/>
        <c:tickLblPos val="nextTo"/>
        <c:txPr>
          <a:bodyPr rot="0" vert="horz"/>
          <a:lstStyle/>
          <a:p>
            <a:pPr>
              <a:defRPr sz="1000" b="0" i="0" u="none" strike="noStrike" baseline="0">
                <a:solidFill>
                  <a:srgbClr val="000000"/>
                </a:solidFill>
                <a:latin typeface="Calibri"/>
                <a:ea typeface="Calibri"/>
                <a:cs typeface="Calibri"/>
              </a:defRPr>
            </a:pPr>
            <a:endParaRPr lang="ca-ES"/>
          </a:p>
        </c:txPr>
        <c:crossAx val="1"/>
        <c:crosses val="autoZero"/>
        <c:auto val="1"/>
        <c:lblAlgn val="ctr"/>
        <c:lblOffset val="100"/>
        <c:noMultiLvlLbl val="0"/>
      </c:catAx>
      <c:valAx>
        <c:axId val="1"/>
        <c:scaling>
          <c:orientation val="minMax"/>
        </c:scaling>
        <c:delete val="1"/>
        <c:axPos val="l"/>
        <c:numFmt formatCode="General" sourceLinked="1"/>
        <c:majorTickMark val="out"/>
        <c:minorTickMark val="none"/>
        <c:tickLblPos val="nextTo"/>
        <c:crossAx val="656538760"/>
        <c:crosses val="autoZero"/>
        <c:crossBetween val="between"/>
      </c:valAx>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ca-E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ca-ES" dirty="0" smtClean="0"/>
              <a:t>Reclamacions gener</a:t>
            </a:r>
            <a:r>
              <a:rPr lang="ca-ES" baseline="0" dirty="0" smtClean="0"/>
              <a:t> – març 2023</a:t>
            </a:r>
            <a:endParaRPr lang="ca-ES"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ca-ES"/>
        </a:p>
      </c:txPr>
    </c:title>
    <c:autoTitleDeleted val="0"/>
    <c:plotArea>
      <c:layout/>
      <c:barChart>
        <c:barDir val="col"/>
        <c:grouping val="clustered"/>
        <c:varyColors val="0"/>
        <c:ser>
          <c:idx val="0"/>
          <c:order val="0"/>
          <c:spPr>
            <a:solidFill>
              <a:schemeClr val="accent1"/>
            </a:solidFill>
            <a:ln>
              <a:noFill/>
            </a:ln>
            <a:effectLst/>
          </c:spPr>
          <c:invertIfNegative val="0"/>
          <c:cat>
            <c:strRef>
              <c:f>'MRS 2023'!$B$49:$B$51</c:f>
              <c:strCache>
                <c:ptCount val="3"/>
                <c:pt idx="0">
                  <c:v>Gener</c:v>
                </c:pt>
                <c:pt idx="1">
                  <c:v>Febrer</c:v>
                </c:pt>
                <c:pt idx="2">
                  <c:v>Març</c:v>
                </c:pt>
              </c:strCache>
            </c:strRef>
          </c:cat>
          <c:val>
            <c:numRef>
              <c:f>'MRS 2023'!$C$49:$C$51</c:f>
              <c:numCache>
                <c:formatCode>General</c:formatCode>
                <c:ptCount val="3"/>
                <c:pt idx="0">
                  <c:v>5</c:v>
                </c:pt>
                <c:pt idx="1">
                  <c:v>14</c:v>
                </c:pt>
                <c:pt idx="2">
                  <c:v>24</c:v>
                </c:pt>
              </c:numCache>
            </c:numRef>
          </c:val>
          <c:extLst>
            <c:ext xmlns:c16="http://schemas.microsoft.com/office/drawing/2014/chart" uri="{C3380CC4-5D6E-409C-BE32-E72D297353CC}">
              <c16:uniqueId val="{00000000-BE63-4D2B-98DE-1182D2CD3D8A}"/>
            </c:ext>
          </c:extLst>
        </c:ser>
        <c:dLbls>
          <c:showLegendKey val="0"/>
          <c:showVal val="0"/>
          <c:showCatName val="0"/>
          <c:showSerName val="0"/>
          <c:showPercent val="0"/>
          <c:showBubbleSize val="0"/>
        </c:dLbls>
        <c:gapWidth val="219"/>
        <c:overlap val="-27"/>
        <c:axId val="885507968"/>
        <c:axId val="885508296"/>
      </c:barChart>
      <c:catAx>
        <c:axId val="885507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a-ES"/>
          </a:p>
        </c:txPr>
        <c:crossAx val="885508296"/>
        <c:crosses val="autoZero"/>
        <c:auto val="1"/>
        <c:lblAlgn val="ctr"/>
        <c:lblOffset val="100"/>
        <c:noMultiLvlLbl val="0"/>
      </c:catAx>
      <c:valAx>
        <c:axId val="8855082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a-ES"/>
          </a:p>
        </c:txPr>
        <c:crossAx val="8855079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ca-E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ca-ES"/>
              <a:t>Reclamacions</a:t>
            </a:r>
            <a:r>
              <a:rPr lang="ca-ES" baseline="0"/>
              <a:t> per tipus de queixa</a:t>
            </a:r>
            <a:endParaRPr lang="ca-E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ca-E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BE9-40A4-ADF4-23A16CED1C2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BE9-40A4-ADF4-23A16CED1C2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BE9-40A4-ADF4-23A16CED1C2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BE9-40A4-ADF4-23A16CED1C2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BBE9-40A4-ADF4-23A16CED1C21}"/>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ca-E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'MRS 2023'!$C$64:$C$68</c:f>
              <c:strCache>
                <c:ptCount val="5"/>
                <c:pt idx="0">
                  <c:v>Conductor (conducció temerària, tracte usuaris, etc)</c:v>
                </c:pt>
                <c:pt idx="1">
                  <c:v>Estat del vehicle (calefacció, aire condicionat, validadores, etc)</c:v>
                </c:pt>
                <c:pt idx="2">
                  <c:v>Incompliment horari</c:v>
                </c:pt>
                <c:pt idx="3">
                  <c:v>Manca places/viatgers dempeus</c:v>
                </c:pt>
                <c:pt idx="4">
                  <c:v>Altres</c:v>
                </c:pt>
              </c:strCache>
            </c:strRef>
          </c:cat>
          <c:val>
            <c:numRef>
              <c:f>'MRS 2023'!$D$64:$D$68</c:f>
              <c:numCache>
                <c:formatCode>General</c:formatCode>
                <c:ptCount val="5"/>
                <c:pt idx="0">
                  <c:v>2</c:v>
                </c:pt>
                <c:pt idx="1">
                  <c:v>8</c:v>
                </c:pt>
                <c:pt idx="2">
                  <c:v>26</c:v>
                </c:pt>
                <c:pt idx="3">
                  <c:v>6</c:v>
                </c:pt>
                <c:pt idx="4">
                  <c:v>1</c:v>
                </c:pt>
              </c:numCache>
            </c:numRef>
          </c:val>
          <c:extLst>
            <c:ext xmlns:c16="http://schemas.microsoft.com/office/drawing/2014/chart" uri="{C3380CC4-5D6E-409C-BE32-E72D297353CC}">
              <c16:uniqueId val="{0000000A-BBE9-40A4-ADF4-23A16CED1C21}"/>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a-ES"/>
        </a:p>
      </c:txPr>
    </c:legend>
    <c:plotVisOnly val="1"/>
    <c:dispBlanksAs val="gap"/>
    <c:showDLblsOverMax val="0"/>
  </c:chart>
  <c:spPr>
    <a:noFill/>
    <a:ln>
      <a:noFill/>
    </a:ln>
    <a:effectLst/>
  </c:spPr>
  <c:txPr>
    <a:bodyPr/>
    <a:lstStyle/>
    <a:p>
      <a:pPr>
        <a:defRPr/>
      </a:pPr>
      <a:endParaRPr lang="ca-E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a-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ca-ES" dirty="0"/>
              <a:t>Evolució viatgers i </a:t>
            </a:r>
            <a:r>
              <a:rPr lang="ca-ES" dirty="0" smtClean="0"/>
              <a:t>reclamacions</a:t>
            </a:r>
            <a:endParaRPr lang="ca-ES" dirty="0"/>
          </a:p>
        </c:rich>
      </c:tx>
      <c:layout/>
      <c:overlay val="0"/>
    </c:title>
    <c:autoTitleDeleted val="0"/>
    <c:plotArea>
      <c:layout>
        <c:manualLayout>
          <c:layoutTarget val="inner"/>
          <c:xMode val="edge"/>
          <c:yMode val="edge"/>
          <c:x val="9.6215929739551787E-2"/>
          <c:y val="0.20606705265803082"/>
          <c:w val="0.8184346608116293"/>
          <c:h val="0.60717162700021077"/>
        </c:manualLayout>
      </c:layout>
      <c:lineChart>
        <c:grouping val="standard"/>
        <c:varyColors val="0"/>
        <c:ser>
          <c:idx val="0"/>
          <c:order val="0"/>
          <c:tx>
            <c:strRef>
              <c:f>RESUM!$D$4</c:f>
              <c:strCache>
                <c:ptCount val="1"/>
                <c:pt idx="0">
                  <c:v>Viatgers  en milers</c:v>
                </c:pt>
              </c:strCache>
            </c:strRef>
          </c:tx>
          <c:marker>
            <c:symbol val="none"/>
          </c:marker>
          <c:cat>
            <c:strRef>
              <c:f>RESUM!$K$5:$K$22</c:f>
              <c:strCache>
                <c:ptCount val="18"/>
                <c:pt idx="0">
                  <c:v>2005</c:v>
                </c:pt>
                <c:pt idx="1">
                  <c:v>2006</c:v>
                </c:pt>
                <c:pt idx="2">
                  <c:v>2007</c:v>
                </c:pt>
                <c:pt idx="3">
                  <c:v>2008</c:v>
                </c:pt>
                <c:pt idx="4">
                  <c:v>2009</c:v>
                </c:pt>
                <c:pt idx="5">
                  <c:v>2010 (*)</c:v>
                </c:pt>
                <c:pt idx="6">
                  <c:v>2011</c:v>
                </c:pt>
                <c:pt idx="7">
                  <c:v>2012</c:v>
                </c:pt>
                <c:pt idx="8">
                  <c:v>2013</c:v>
                </c:pt>
                <c:pt idx="9">
                  <c:v>2014</c:v>
                </c:pt>
                <c:pt idx="10">
                  <c:v>2015</c:v>
                </c:pt>
                <c:pt idx="11">
                  <c:v>2016 (*)</c:v>
                </c:pt>
                <c:pt idx="12">
                  <c:v>2017</c:v>
                </c:pt>
                <c:pt idx="13">
                  <c:v>2018</c:v>
                </c:pt>
                <c:pt idx="14">
                  <c:v>2019</c:v>
                </c:pt>
                <c:pt idx="15">
                  <c:v>2020</c:v>
                </c:pt>
                <c:pt idx="16">
                  <c:v>2021</c:v>
                </c:pt>
                <c:pt idx="17">
                  <c:v>2022</c:v>
                </c:pt>
              </c:strCache>
            </c:strRef>
          </c:cat>
          <c:val>
            <c:numRef>
              <c:f>RESUM!$M$5:$M$22</c:f>
              <c:numCache>
                <c:formatCode>_-* #,##0\ _€_-;\-* #,##0\ _€_-;_-* "-"??\ _€_-;_-@_-</c:formatCode>
                <c:ptCount val="18"/>
                <c:pt idx="0">
                  <c:v>130.89599999999999</c:v>
                </c:pt>
                <c:pt idx="1">
                  <c:v>154.024</c:v>
                </c:pt>
                <c:pt idx="2">
                  <c:v>174.65799999999999</c:v>
                </c:pt>
                <c:pt idx="3">
                  <c:v>169.75700000000001</c:v>
                </c:pt>
                <c:pt idx="4">
                  <c:v>160.54300000000001</c:v>
                </c:pt>
                <c:pt idx="5">
                  <c:v>254.15299999999999</c:v>
                </c:pt>
                <c:pt idx="6">
                  <c:v>362.30200000000002</c:v>
                </c:pt>
                <c:pt idx="7">
                  <c:v>409.80500000000001</c:v>
                </c:pt>
                <c:pt idx="8">
                  <c:v>463.108</c:v>
                </c:pt>
                <c:pt idx="9">
                  <c:v>512.73900000000003</c:v>
                </c:pt>
                <c:pt idx="10">
                  <c:v>577.91999999999996</c:v>
                </c:pt>
                <c:pt idx="11">
                  <c:v>573.42600000000004</c:v>
                </c:pt>
                <c:pt idx="12">
                  <c:v>590.48199999999997</c:v>
                </c:pt>
                <c:pt idx="13">
                  <c:v>629.83199999999999</c:v>
                </c:pt>
                <c:pt idx="14">
                  <c:v>686.93100000000004</c:v>
                </c:pt>
                <c:pt idx="15">
                  <c:v>337.76100000000002</c:v>
                </c:pt>
                <c:pt idx="16">
                  <c:v>404.56799999999998</c:v>
                </c:pt>
                <c:pt idx="17">
                  <c:v>580.55100000000004</c:v>
                </c:pt>
              </c:numCache>
            </c:numRef>
          </c:val>
          <c:smooth val="0"/>
          <c:extLst>
            <c:ext xmlns:c16="http://schemas.microsoft.com/office/drawing/2014/chart" uri="{C3380CC4-5D6E-409C-BE32-E72D297353CC}">
              <c16:uniqueId val="{00000000-950F-46D8-BDAD-1866A5BB4DBC}"/>
            </c:ext>
          </c:extLst>
        </c:ser>
        <c:ser>
          <c:idx val="1"/>
          <c:order val="1"/>
          <c:tx>
            <c:strRef>
              <c:f>RESUM!$N$4</c:f>
              <c:strCache>
                <c:ptCount val="1"/>
                <c:pt idx="0">
                  <c:v>Reclamacions</c:v>
                </c:pt>
              </c:strCache>
            </c:strRef>
          </c:tx>
          <c:marker>
            <c:symbol val="none"/>
          </c:marker>
          <c:cat>
            <c:strRef>
              <c:f>RESUM!$K$5:$K$22</c:f>
              <c:strCache>
                <c:ptCount val="18"/>
                <c:pt idx="0">
                  <c:v>2005</c:v>
                </c:pt>
                <c:pt idx="1">
                  <c:v>2006</c:v>
                </c:pt>
                <c:pt idx="2">
                  <c:v>2007</c:v>
                </c:pt>
                <c:pt idx="3">
                  <c:v>2008</c:v>
                </c:pt>
                <c:pt idx="4">
                  <c:v>2009</c:v>
                </c:pt>
                <c:pt idx="5">
                  <c:v>2010 (*)</c:v>
                </c:pt>
                <c:pt idx="6">
                  <c:v>2011</c:v>
                </c:pt>
                <c:pt idx="7">
                  <c:v>2012</c:v>
                </c:pt>
                <c:pt idx="8">
                  <c:v>2013</c:v>
                </c:pt>
                <c:pt idx="9">
                  <c:v>2014</c:v>
                </c:pt>
                <c:pt idx="10">
                  <c:v>2015</c:v>
                </c:pt>
                <c:pt idx="11">
                  <c:v>2016 (*)</c:v>
                </c:pt>
                <c:pt idx="12">
                  <c:v>2017</c:v>
                </c:pt>
                <c:pt idx="13">
                  <c:v>2018</c:v>
                </c:pt>
                <c:pt idx="14">
                  <c:v>2019</c:v>
                </c:pt>
                <c:pt idx="15">
                  <c:v>2020</c:v>
                </c:pt>
                <c:pt idx="16">
                  <c:v>2021</c:v>
                </c:pt>
                <c:pt idx="17">
                  <c:v>2022</c:v>
                </c:pt>
              </c:strCache>
            </c:strRef>
          </c:cat>
          <c:val>
            <c:numRef>
              <c:f>RESUM!$N$5:$N$22</c:f>
              <c:numCache>
                <c:formatCode>General</c:formatCode>
                <c:ptCount val="18"/>
                <c:pt idx="0">
                  <c:v>1</c:v>
                </c:pt>
                <c:pt idx="1">
                  <c:v>5</c:v>
                </c:pt>
                <c:pt idx="2">
                  <c:v>4</c:v>
                </c:pt>
                <c:pt idx="3">
                  <c:v>14</c:v>
                </c:pt>
                <c:pt idx="4">
                  <c:v>8</c:v>
                </c:pt>
                <c:pt idx="5">
                  <c:v>23</c:v>
                </c:pt>
                <c:pt idx="6">
                  <c:v>22</c:v>
                </c:pt>
                <c:pt idx="7">
                  <c:v>6</c:v>
                </c:pt>
                <c:pt idx="8">
                  <c:v>39</c:v>
                </c:pt>
                <c:pt idx="9">
                  <c:v>13</c:v>
                </c:pt>
                <c:pt idx="10">
                  <c:v>21</c:v>
                </c:pt>
                <c:pt idx="11">
                  <c:v>90</c:v>
                </c:pt>
                <c:pt idx="12">
                  <c:v>532</c:v>
                </c:pt>
                <c:pt idx="13">
                  <c:v>140</c:v>
                </c:pt>
                <c:pt idx="14">
                  <c:v>32</c:v>
                </c:pt>
                <c:pt idx="15">
                  <c:v>10</c:v>
                </c:pt>
                <c:pt idx="16">
                  <c:v>15</c:v>
                </c:pt>
                <c:pt idx="17">
                  <c:v>47</c:v>
                </c:pt>
              </c:numCache>
            </c:numRef>
          </c:val>
          <c:smooth val="0"/>
          <c:extLst>
            <c:ext xmlns:c16="http://schemas.microsoft.com/office/drawing/2014/chart" uri="{C3380CC4-5D6E-409C-BE32-E72D297353CC}">
              <c16:uniqueId val="{00000001-950F-46D8-BDAD-1866A5BB4DBC}"/>
            </c:ext>
          </c:extLst>
        </c:ser>
        <c:dLbls>
          <c:showLegendKey val="0"/>
          <c:showVal val="0"/>
          <c:showCatName val="0"/>
          <c:showSerName val="0"/>
          <c:showPercent val="0"/>
          <c:showBubbleSize val="0"/>
        </c:dLbls>
        <c:smooth val="0"/>
        <c:axId val="664689000"/>
        <c:axId val="1"/>
      </c:lineChart>
      <c:catAx>
        <c:axId val="664689000"/>
        <c:scaling>
          <c:orientation val="minMax"/>
        </c:scaling>
        <c:delete val="0"/>
        <c:axPos val="b"/>
        <c:numFmt formatCode="General" sourceLinked="1"/>
        <c:majorTickMark val="none"/>
        <c:minorTickMark val="none"/>
        <c:tickLblPos val="nextTo"/>
        <c:txPr>
          <a:bodyPr rot="0" vert="horz"/>
          <a:lstStyle/>
          <a:p>
            <a:pPr>
              <a:defRPr sz="1000" b="0" i="0" u="none" strike="noStrike" baseline="0">
                <a:solidFill>
                  <a:srgbClr val="000000"/>
                </a:solidFill>
                <a:latin typeface="Calibri"/>
                <a:ea typeface="Calibri"/>
                <a:cs typeface="Calibri"/>
              </a:defRPr>
            </a:pPr>
            <a:endParaRPr lang="ca-ES"/>
          </a:p>
        </c:txPr>
        <c:crossAx val="1"/>
        <c:crosses val="autoZero"/>
        <c:auto val="1"/>
        <c:lblAlgn val="ctr"/>
        <c:lblOffset val="100"/>
        <c:noMultiLvlLbl val="0"/>
      </c:catAx>
      <c:valAx>
        <c:axId val="1"/>
        <c:scaling>
          <c:orientation val="minMax"/>
        </c:scaling>
        <c:delete val="0"/>
        <c:axPos val="l"/>
        <c:majorGridlines/>
        <c:numFmt formatCode="_-* #,##0\ _€_-;\-* #,##0\ _€_-;_-* &quot;-&quot;??\ _€_-;_-@_-" sourceLinked="1"/>
        <c:majorTickMark val="none"/>
        <c:minorTickMark val="none"/>
        <c:tickLblPos val="nextTo"/>
        <c:spPr>
          <a:ln w="9525">
            <a:noFill/>
          </a:ln>
        </c:spPr>
        <c:txPr>
          <a:bodyPr rot="0" vert="horz"/>
          <a:lstStyle/>
          <a:p>
            <a:pPr>
              <a:defRPr sz="1000" b="0" i="0" u="none" strike="noStrike" baseline="0">
                <a:solidFill>
                  <a:srgbClr val="000000"/>
                </a:solidFill>
                <a:latin typeface="Calibri"/>
                <a:ea typeface="Calibri"/>
                <a:cs typeface="Calibri"/>
              </a:defRPr>
            </a:pPr>
            <a:endParaRPr lang="ca-ES"/>
          </a:p>
        </c:txPr>
        <c:crossAx val="664689000"/>
        <c:crosses val="autoZero"/>
        <c:crossBetween val="between"/>
      </c:valAx>
    </c:plotArea>
    <c:legend>
      <c:legendPos val="r"/>
      <c:layout>
        <c:manualLayout>
          <c:xMode val="edge"/>
          <c:yMode val="edge"/>
          <c:x val="0.2373495230163537"/>
          <c:y val="0.91747828949034105"/>
          <c:w val="0.51807275893397942"/>
          <c:h val="5.6634681115021346E-2"/>
        </c:manualLayout>
      </c:layout>
      <c:overlay val="0"/>
      <c:txPr>
        <a:bodyPr/>
        <a:lstStyle/>
        <a:p>
          <a:pPr>
            <a:defRPr sz="845" b="0" i="0" u="none" strike="noStrike" baseline="0">
              <a:solidFill>
                <a:srgbClr val="000000"/>
              </a:solidFill>
              <a:latin typeface="Calibri"/>
              <a:ea typeface="Calibri"/>
              <a:cs typeface="Calibri"/>
            </a:defRPr>
          </a:pPr>
          <a:endParaRPr lang="ca-E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ca-E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ontenidor de capçalera 1">
            <a:extLst>
              <a:ext uri="{FF2B5EF4-FFF2-40B4-BE49-F238E27FC236}">
                <a16:creationId xmlns:a16="http://schemas.microsoft.com/office/drawing/2014/main" id="{8F78AFF0-D203-4697-87EE-3E9C9A2DF1AF}"/>
              </a:ext>
            </a:extLst>
          </p:cNvPr>
          <p:cNvSpPr>
            <a:spLocks noGrp="1"/>
          </p:cNvSpPr>
          <p:nvPr>
            <p:ph type="hdr" sz="quarter"/>
          </p:nvPr>
        </p:nvSpPr>
        <p:spPr>
          <a:xfrm>
            <a:off x="0" y="1"/>
            <a:ext cx="2946400" cy="496412"/>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ca-ES"/>
          </a:p>
        </p:txBody>
      </p:sp>
      <p:sp>
        <p:nvSpPr>
          <p:cNvPr id="3" name="Contenidor de data 2">
            <a:extLst>
              <a:ext uri="{FF2B5EF4-FFF2-40B4-BE49-F238E27FC236}">
                <a16:creationId xmlns:a16="http://schemas.microsoft.com/office/drawing/2014/main" id="{6A5BE4AC-4EDF-45D4-A3E5-4BA40DF66AA5}"/>
              </a:ext>
            </a:extLst>
          </p:cNvPr>
          <p:cNvSpPr>
            <a:spLocks noGrp="1"/>
          </p:cNvSpPr>
          <p:nvPr>
            <p:ph type="dt" idx="1"/>
          </p:nvPr>
        </p:nvSpPr>
        <p:spPr>
          <a:xfrm>
            <a:off x="3849688" y="1"/>
            <a:ext cx="2946400" cy="496412"/>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2D1B7B3E-6F89-4E35-B506-1BC9AFF1D73C}" type="datetimeFigureOut">
              <a:rPr lang="ca-ES"/>
              <a:pPr>
                <a:defRPr/>
              </a:pPr>
              <a:t>24/04/2023</a:t>
            </a:fld>
            <a:endParaRPr lang="ca-ES"/>
          </a:p>
        </p:txBody>
      </p:sp>
      <p:sp>
        <p:nvSpPr>
          <p:cNvPr id="4" name="Contenidor d'imatge de diapositiva 3">
            <a:extLst>
              <a:ext uri="{FF2B5EF4-FFF2-40B4-BE49-F238E27FC236}">
                <a16:creationId xmlns:a16="http://schemas.microsoft.com/office/drawing/2014/main" id="{EAA84ACC-E5C1-4050-A3BE-A975173AC3D0}"/>
              </a:ext>
            </a:extLst>
          </p:cNvPr>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pPr lvl="0"/>
            <a:endParaRPr lang="ca-ES" noProof="0"/>
          </a:p>
        </p:txBody>
      </p:sp>
      <p:sp>
        <p:nvSpPr>
          <p:cNvPr id="5" name="Contenidor de notes 4">
            <a:extLst>
              <a:ext uri="{FF2B5EF4-FFF2-40B4-BE49-F238E27FC236}">
                <a16:creationId xmlns:a16="http://schemas.microsoft.com/office/drawing/2014/main" id="{A6454C6C-8104-4CBE-9D94-D034A6497AD8}"/>
              </a:ext>
            </a:extLst>
          </p:cNvPr>
          <p:cNvSpPr>
            <a:spLocks noGrp="1"/>
          </p:cNvSpPr>
          <p:nvPr>
            <p:ph type="body" sz="quarter" idx="3"/>
          </p:nvPr>
        </p:nvSpPr>
        <p:spPr>
          <a:xfrm>
            <a:off x="679450" y="4715113"/>
            <a:ext cx="5438775" cy="4467706"/>
          </a:xfrm>
          <a:prstGeom prst="rect">
            <a:avLst/>
          </a:prstGeom>
        </p:spPr>
        <p:txBody>
          <a:bodyPr vert="horz" lIns="91440" tIns="45720" rIns="91440" bIns="45720" rtlCol="0"/>
          <a:lstStyle/>
          <a:p>
            <a:pPr lvl="0"/>
            <a:r>
              <a:rPr lang="ca-ES" noProof="0"/>
              <a:t>Feu clic aquí per editar estils</a:t>
            </a:r>
          </a:p>
          <a:p>
            <a:pPr lvl="1"/>
            <a:r>
              <a:rPr lang="ca-ES" noProof="0"/>
              <a:t>Segon nivell</a:t>
            </a:r>
          </a:p>
          <a:p>
            <a:pPr lvl="2"/>
            <a:r>
              <a:rPr lang="ca-ES" noProof="0"/>
              <a:t>Tercer nivell</a:t>
            </a:r>
          </a:p>
          <a:p>
            <a:pPr lvl="3"/>
            <a:r>
              <a:rPr lang="ca-ES" noProof="0"/>
              <a:t>Quart nivell</a:t>
            </a:r>
          </a:p>
          <a:p>
            <a:pPr lvl="4"/>
            <a:r>
              <a:rPr lang="ca-ES" noProof="0"/>
              <a:t>Cinquè nivell</a:t>
            </a:r>
          </a:p>
        </p:txBody>
      </p:sp>
      <p:sp>
        <p:nvSpPr>
          <p:cNvPr id="6" name="Contenidor de peu de pàgina 5">
            <a:extLst>
              <a:ext uri="{FF2B5EF4-FFF2-40B4-BE49-F238E27FC236}">
                <a16:creationId xmlns:a16="http://schemas.microsoft.com/office/drawing/2014/main" id="{3C966CA6-2CC0-4C93-8F7F-BE988F5A7A22}"/>
              </a:ext>
            </a:extLst>
          </p:cNvPr>
          <p:cNvSpPr>
            <a:spLocks noGrp="1"/>
          </p:cNvSpPr>
          <p:nvPr>
            <p:ph type="ftr" sz="quarter" idx="4"/>
          </p:nvPr>
        </p:nvSpPr>
        <p:spPr>
          <a:xfrm>
            <a:off x="0" y="9428630"/>
            <a:ext cx="2946400" cy="496411"/>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ca-ES"/>
          </a:p>
        </p:txBody>
      </p:sp>
      <p:sp>
        <p:nvSpPr>
          <p:cNvPr id="7" name="Contenidor de número de diapositiva 6">
            <a:extLst>
              <a:ext uri="{FF2B5EF4-FFF2-40B4-BE49-F238E27FC236}">
                <a16:creationId xmlns:a16="http://schemas.microsoft.com/office/drawing/2014/main" id="{5BD2045E-0314-4171-A47F-BA434C28BF78}"/>
              </a:ext>
            </a:extLst>
          </p:cNvPr>
          <p:cNvSpPr>
            <a:spLocks noGrp="1"/>
          </p:cNvSpPr>
          <p:nvPr>
            <p:ph type="sldNum" sz="quarter" idx="5"/>
          </p:nvPr>
        </p:nvSpPr>
        <p:spPr>
          <a:xfrm>
            <a:off x="3849688" y="9428630"/>
            <a:ext cx="2946400" cy="496411"/>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4E86FB57-E19A-4C73-AF1C-9443719EA8E5}" type="slidenum">
              <a:rPr lang="ca-ES" altLang="ca-ES"/>
              <a:pPr/>
              <a:t>‹#›</a:t>
            </a:fld>
            <a:endParaRPr lang="ca-ES" altLang="ca-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lstStyle/>
          <a:p>
            <a:endParaRPr lang="ca-ES" dirty="0"/>
          </a:p>
        </p:txBody>
      </p:sp>
      <p:sp>
        <p:nvSpPr>
          <p:cNvPr id="4" name="Contenidor de número de diapositiva 3"/>
          <p:cNvSpPr>
            <a:spLocks noGrp="1"/>
          </p:cNvSpPr>
          <p:nvPr>
            <p:ph type="sldNum" sz="quarter" idx="10"/>
          </p:nvPr>
        </p:nvSpPr>
        <p:spPr/>
        <p:txBody>
          <a:bodyPr/>
          <a:lstStyle/>
          <a:p>
            <a:fld id="{4E86FB57-E19A-4C73-AF1C-9443719EA8E5}" type="slidenum">
              <a:rPr lang="ca-ES" altLang="ca-ES" smtClean="0"/>
              <a:pPr/>
              <a:t>7</a:t>
            </a:fld>
            <a:endParaRPr lang="ca-ES" altLang="ca-ES"/>
          </a:p>
        </p:txBody>
      </p:sp>
    </p:spTree>
    <p:extLst>
      <p:ext uri="{BB962C8B-B14F-4D97-AF65-F5344CB8AC3E}">
        <p14:creationId xmlns:p14="http://schemas.microsoft.com/office/powerpoint/2010/main" val="62691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ol i comia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ítol 1"/>
          <p:cNvSpPr>
            <a:spLocks noGrp="1"/>
          </p:cNvSpPr>
          <p:nvPr>
            <p:ph type="ctrTitle"/>
          </p:nvPr>
        </p:nvSpPr>
        <p:spPr>
          <a:xfrm>
            <a:off x="914400" y="3290400"/>
            <a:ext cx="10363200" cy="1252800"/>
          </a:xfrm>
        </p:spPr>
        <p:txBody>
          <a:bodyPr>
            <a:normAutofit/>
          </a:bodyPr>
          <a:lstStyle>
            <a:lvl1pPr algn="ctr">
              <a:defRPr sz="3600"/>
            </a:lvl1pPr>
          </a:lstStyle>
          <a:p>
            <a:r>
              <a:rPr lang="ca-ES" dirty="0"/>
              <a:t>Feu clic aquí per editar l'estil</a:t>
            </a:r>
          </a:p>
        </p:txBody>
      </p:sp>
      <p:sp>
        <p:nvSpPr>
          <p:cNvPr id="3" name="Subtítol 2"/>
          <p:cNvSpPr>
            <a:spLocks noGrp="1"/>
          </p:cNvSpPr>
          <p:nvPr>
            <p:ph type="subTitle" idx="1"/>
          </p:nvPr>
        </p:nvSpPr>
        <p:spPr>
          <a:xfrm>
            <a:off x="916800" y="4827600"/>
            <a:ext cx="10363200" cy="763200"/>
          </a:xfrm>
        </p:spPr>
        <p:txBody>
          <a:bodyPr/>
          <a:lstStyle>
            <a:lvl1pPr marL="0" indent="0" algn="ctr">
              <a:buNone/>
              <a:defRPr sz="2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a-ES" dirty="0"/>
              <a:t>Feu clic aquí per editar l'estil de subtítols del patró</a:t>
            </a:r>
          </a:p>
        </p:txBody>
      </p:sp>
      <p:sp>
        <p:nvSpPr>
          <p:cNvPr id="4" name="Contenidor de número de diapositiva 5">
            <a:extLst>
              <a:ext uri="{FF2B5EF4-FFF2-40B4-BE49-F238E27FC236}">
                <a16:creationId xmlns:a16="http://schemas.microsoft.com/office/drawing/2014/main" id="{0B71BDA8-7C01-4458-BA29-859442D9C2DB}"/>
              </a:ext>
            </a:extLst>
          </p:cNvPr>
          <p:cNvSpPr>
            <a:spLocks noGrp="1"/>
          </p:cNvSpPr>
          <p:nvPr>
            <p:ph type="sldNum" sz="quarter" idx="10"/>
          </p:nvPr>
        </p:nvSpPr>
        <p:spPr/>
        <p:txBody>
          <a:bodyPr/>
          <a:lstStyle>
            <a:lvl1pPr>
              <a:defRPr/>
            </a:lvl1pPr>
          </a:lstStyle>
          <a:p>
            <a:fld id="{033BB4C4-0675-4270-A619-E5E9D7A747A8}" type="slidenum">
              <a:rPr lang="ca-ES" altLang="ca-ES"/>
              <a:pPr/>
              <a:t>‹#›</a:t>
            </a:fld>
            <a:endParaRPr lang="ca-ES" altLang="ca-ES"/>
          </a:p>
        </p:txBody>
      </p:sp>
    </p:spTree>
    <p:extLst>
      <p:ext uri="{BB962C8B-B14F-4D97-AF65-F5344CB8AC3E}">
        <p14:creationId xmlns:p14="http://schemas.microsoft.com/office/powerpoint/2010/main" val="733682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ol i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a:t>Feu clic aquí per editar l'estil</a:t>
            </a:r>
          </a:p>
        </p:txBody>
      </p:sp>
      <p:sp>
        <p:nvSpPr>
          <p:cNvPr id="3" name="Contenidor de contingut 2"/>
          <p:cNvSpPr>
            <a:spLocks noGrp="1"/>
          </p:cNvSpPr>
          <p:nvPr>
            <p:ph idx="1"/>
          </p:nvPr>
        </p:nvSpPr>
        <p:spPr>
          <a:xfrm>
            <a:off x="475200" y="2059201"/>
            <a:ext cx="11285429" cy="3674056"/>
          </a:xfrm>
        </p:spPr>
        <p:txBody>
          <a:bodyPr/>
          <a:lstStyle/>
          <a:p>
            <a:pPr lvl="0"/>
            <a:r>
              <a:rPr lang="ca-ES" dirty="0"/>
              <a:t>Feu clic aquí per editar estils</a:t>
            </a:r>
          </a:p>
          <a:p>
            <a:pPr lvl="1"/>
            <a:r>
              <a:rPr lang="ca-ES" dirty="0"/>
              <a:t>Segon nivell</a:t>
            </a:r>
          </a:p>
          <a:p>
            <a:pPr lvl="2"/>
            <a:r>
              <a:rPr lang="ca-ES" dirty="0"/>
              <a:t>Tercer nivell</a:t>
            </a:r>
          </a:p>
          <a:p>
            <a:pPr lvl="3"/>
            <a:r>
              <a:rPr lang="ca-ES" dirty="0"/>
              <a:t>Quart nivell</a:t>
            </a:r>
          </a:p>
          <a:p>
            <a:pPr lvl="4"/>
            <a:r>
              <a:rPr lang="ca-ES" dirty="0"/>
              <a:t>Cinquè nivell</a:t>
            </a:r>
          </a:p>
        </p:txBody>
      </p:sp>
      <p:sp>
        <p:nvSpPr>
          <p:cNvPr id="5" name="Contenidor de text 4"/>
          <p:cNvSpPr>
            <a:spLocks noGrp="1"/>
          </p:cNvSpPr>
          <p:nvPr>
            <p:ph type="body" sz="quarter" idx="13"/>
          </p:nvPr>
        </p:nvSpPr>
        <p:spPr>
          <a:xfrm>
            <a:off x="475199" y="1268413"/>
            <a:ext cx="11428800" cy="428400"/>
          </a:xfrm>
        </p:spPr>
        <p:txBody>
          <a:bodyPr>
            <a:normAutofit/>
          </a:bodyPr>
          <a:lstStyle>
            <a:lvl1pPr marL="0" indent="0">
              <a:buFontTx/>
              <a:buNone/>
              <a:defRPr sz="2200" b="1"/>
            </a:lvl1pPr>
          </a:lstStyle>
          <a:p>
            <a:pPr lvl="0"/>
            <a:r>
              <a:rPr lang="ca-ES"/>
              <a:t>Feu clic aquí per editar estils</a:t>
            </a:r>
          </a:p>
        </p:txBody>
      </p:sp>
      <p:sp>
        <p:nvSpPr>
          <p:cNvPr id="6" name="Contenidor de número de diapositiva 5">
            <a:extLst>
              <a:ext uri="{FF2B5EF4-FFF2-40B4-BE49-F238E27FC236}">
                <a16:creationId xmlns:a16="http://schemas.microsoft.com/office/drawing/2014/main" id="{B6F071B2-817E-432F-BACF-8F361EF531A8}"/>
              </a:ext>
            </a:extLst>
          </p:cNvPr>
          <p:cNvSpPr>
            <a:spLocks noGrp="1"/>
          </p:cNvSpPr>
          <p:nvPr>
            <p:ph type="sldNum" sz="quarter" idx="14"/>
          </p:nvPr>
        </p:nvSpPr>
        <p:spPr/>
        <p:txBody>
          <a:bodyPr/>
          <a:lstStyle>
            <a:lvl1pPr>
              <a:defRPr/>
            </a:lvl1pPr>
          </a:lstStyle>
          <a:p>
            <a:fld id="{C6806A1F-7B26-43F4-95EA-9801C010B3C5}" type="slidenum">
              <a:rPr lang="ca-ES" altLang="ca-ES"/>
              <a:pPr/>
              <a:t>‹#›</a:t>
            </a:fld>
            <a:endParaRPr lang="ca-ES" altLang="ca-ES"/>
          </a:p>
        </p:txBody>
      </p:sp>
    </p:spTree>
    <p:extLst>
      <p:ext uri="{BB962C8B-B14F-4D97-AF65-F5344CB8AC3E}">
        <p14:creationId xmlns:p14="http://schemas.microsoft.com/office/powerpoint/2010/main" val="1195709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ítol i objectes sense logo">
    <p:spTree>
      <p:nvGrpSpPr>
        <p:cNvPr id="1" name=""/>
        <p:cNvGrpSpPr/>
        <p:nvPr/>
      </p:nvGrpSpPr>
      <p:grpSpPr>
        <a:xfrm>
          <a:off x="0" y="0"/>
          <a:ext cx="0" cy="0"/>
          <a:chOff x="0" y="0"/>
          <a:chExt cx="0" cy="0"/>
        </a:xfrm>
      </p:grpSpPr>
      <p:cxnSp>
        <p:nvCxnSpPr>
          <p:cNvPr id="5" name="Connector recte 4">
            <a:extLst>
              <a:ext uri="{FF2B5EF4-FFF2-40B4-BE49-F238E27FC236}">
                <a16:creationId xmlns:a16="http://schemas.microsoft.com/office/drawing/2014/main" id="{5F30CC60-618F-410E-8732-69277D345BC7}"/>
              </a:ext>
            </a:extLst>
          </p:cNvPr>
          <p:cNvCxnSpPr/>
          <p:nvPr/>
        </p:nvCxnSpPr>
        <p:spPr>
          <a:xfrm>
            <a:off x="623888" y="1073150"/>
            <a:ext cx="11179175"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Títol 1"/>
          <p:cNvSpPr>
            <a:spLocks noGrp="1"/>
          </p:cNvSpPr>
          <p:nvPr>
            <p:ph type="title"/>
          </p:nvPr>
        </p:nvSpPr>
        <p:spPr/>
        <p:txBody>
          <a:bodyPr/>
          <a:lstStyle/>
          <a:p>
            <a:r>
              <a:rPr lang="ca-ES"/>
              <a:t>Feu clic aquí per editar l'estil</a:t>
            </a:r>
          </a:p>
        </p:txBody>
      </p:sp>
      <p:sp>
        <p:nvSpPr>
          <p:cNvPr id="3" name="Contenidor de contingut 2"/>
          <p:cNvSpPr>
            <a:spLocks noGrp="1"/>
          </p:cNvSpPr>
          <p:nvPr>
            <p:ph idx="1"/>
          </p:nvPr>
        </p:nvSpPr>
        <p:spPr>
          <a:xfrm>
            <a:off x="475200" y="2059201"/>
            <a:ext cx="11285429" cy="4106103"/>
          </a:xfrm>
        </p:spPr>
        <p:txBody>
          <a:bodyPr/>
          <a:lstStyle/>
          <a:p>
            <a:pPr lvl="0"/>
            <a:r>
              <a:rPr lang="ca-ES" dirty="0"/>
              <a:t>Feu clic aquí per editar estils</a:t>
            </a:r>
          </a:p>
          <a:p>
            <a:pPr lvl="1"/>
            <a:r>
              <a:rPr lang="ca-ES" dirty="0"/>
              <a:t>Segon nivell</a:t>
            </a:r>
          </a:p>
          <a:p>
            <a:pPr lvl="2"/>
            <a:r>
              <a:rPr lang="ca-ES" dirty="0"/>
              <a:t>Tercer nivell</a:t>
            </a:r>
          </a:p>
          <a:p>
            <a:pPr lvl="3"/>
            <a:r>
              <a:rPr lang="ca-ES" dirty="0"/>
              <a:t>Quart nivell</a:t>
            </a:r>
          </a:p>
          <a:p>
            <a:pPr lvl="4"/>
            <a:r>
              <a:rPr lang="ca-ES" dirty="0"/>
              <a:t>Cinquè nivell</a:t>
            </a:r>
          </a:p>
        </p:txBody>
      </p:sp>
      <p:sp>
        <p:nvSpPr>
          <p:cNvPr id="8" name="Contenidor de text 4"/>
          <p:cNvSpPr>
            <a:spLocks noGrp="1"/>
          </p:cNvSpPr>
          <p:nvPr>
            <p:ph type="body" sz="quarter" idx="13"/>
          </p:nvPr>
        </p:nvSpPr>
        <p:spPr>
          <a:xfrm>
            <a:off x="475199" y="1268413"/>
            <a:ext cx="11428800" cy="428400"/>
          </a:xfrm>
        </p:spPr>
        <p:txBody>
          <a:bodyPr>
            <a:normAutofit/>
          </a:bodyPr>
          <a:lstStyle>
            <a:lvl1pPr marL="0" indent="0">
              <a:buFontTx/>
              <a:buNone/>
              <a:defRPr sz="2200" b="1"/>
            </a:lvl1pPr>
          </a:lstStyle>
          <a:p>
            <a:pPr lvl="0"/>
            <a:r>
              <a:rPr lang="ca-ES"/>
              <a:t>Feu clic aquí per editar estils</a:t>
            </a:r>
          </a:p>
        </p:txBody>
      </p:sp>
      <p:sp>
        <p:nvSpPr>
          <p:cNvPr id="6" name="Contenidor de número de diapositiva 5">
            <a:extLst>
              <a:ext uri="{FF2B5EF4-FFF2-40B4-BE49-F238E27FC236}">
                <a16:creationId xmlns:a16="http://schemas.microsoft.com/office/drawing/2014/main" id="{63F547FD-963B-4A55-BF18-4A04C9D08A0F}"/>
              </a:ext>
            </a:extLst>
          </p:cNvPr>
          <p:cNvSpPr>
            <a:spLocks noGrp="1"/>
          </p:cNvSpPr>
          <p:nvPr>
            <p:ph type="sldNum" sz="quarter" idx="14"/>
          </p:nvPr>
        </p:nvSpPr>
        <p:spPr/>
        <p:txBody>
          <a:bodyPr/>
          <a:lstStyle>
            <a:lvl1pPr>
              <a:defRPr/>
            </a:lvl1pPr>
          </a:lstStyle>
          <a:p>
            <a:fld id="{6A69E57F-50C5-42AF-84AE-BF7008A0C71E}" type="slidenum">
              <a:rPr lang="ca-ES" altLang="ca-ES"/>
              <a:pPr/>
              <a:t>‹#›</a:t>
            </a:fld>
            <a:endParaRPr lang="ca-ES" altLang="ca-ES"/>
          </a:p>
        </p:txBody>
      </p:sp>
    </p:spTree>
    <p:extLst>
      <p:ext uri="{BB962C8B-B14F-4D97-AF65-F5344CB8AC3E}">
        <p14:creationId xmlns:p14="http://schemas.microsoft.com/office/powerpoint/2010/main" val="2903542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ítol i objectes sense nivell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dirty="0"/>
              <a:t>Feu clic aquí per editar l'estil</a:t>
            </a:r>
          </a:p>
        </p:txBody>
      </p:sp>
      <p:sp>
        <p:nvSpPr>
          <p:cNvPr id="3" name="Contenidor de contingut 2"/>
          <p:cNvSpPr>
            <a:spLocks noGrp="1"/>
          </p:cNvSpPr>
          <p:nvPr>
            <p:ph idx="1"/>
          </p:nvPr>
        </p:nvSpPr>
        <p:spPr>
          <a:xfrm>
            <a:off x="475200" y="2059201"/>
            <a:ext cx="11285429" cy="3530039"/>
          </a:xfrm>
        </p:spPr>
        <p:txBody>
          <a:bodyPr/>
          <a:lstStyle>
            <a:lvl1pPr marL="0" indent="0">
              <a:buNone/>
              <a:defRPr/>
            </a:lvl1pPr>
          </a:lstStyle>
          <a:p>
            <a:pPr lvl="0"/>
            <a:r>
              <a:rPr lang="ca-ES" dirty="0"/>
              <a:t>Feu clic aquí per editar estils</a:t>
            </a:r>
          </a:p>
        </p:txBody>
      </p:sp>
      <p:sp>
        <p:nvSpPr>
          <p:cNvPr id="7" name="Contenidor de text 4"/>
          <p:cNvSpPr>
            <a:spLocks noGrp="1"/>
          </p:cNvSpPr>
          <p:nvPr>
            <p:ph type="body" sz="quarter" idx="13"/>
          </p:nvPr>
        </p:nvSpPr>
        <p:spPr>
          <a:xfrm>
            <a:off x="475199" y="1268413"/>
            <a:ext cx="11428800" cy="428400"/>
          </a:xfrm>
        </p:spPr>
        <p:txBody>
          <a:bodyPr>
            <a:normAutofit/>
          </a:bodyPr>
          <a:lstStyle>
            <a:lvl1pPr marL="0" indent="0">
              <a:buFontTx/>
              <a:buNone/>
              <a:defRPr sz="2200" b="1"/>
            </a:lvl1pPr>
          </a:lstStyle>
          <a:p>
            <a:pPr lvl="0"/>
            <a:r>
              <a:rPr lang="ca-ES"/>
              <a:t>Feu clic aquí per editar estils</a:t>
            </a:r>
          </a:p>
        </p:txBody>
      </p:sp>
      <p:sp>
        <p:nvSpPr>
          <p:cNvPr id="5" name="Contenidor de número de diapositiva 5">
            <a:extLst>
              <a:ext uri="{FF2B5EF4-FFF2-40B4-BE49-F238E27FC236}">
                <a16:creationId xmlns:a16="http://schemas.microsoft.com/office/drawing/2014/main" id="{BE7197A5-AFA9-4A06-A3EA-96A7BF037442}"/>
              </a:ext>
            </a:extLst>
          </p:cNvPr>
          <p:cNvSpPr>
            <a:spLocks noGrp="1"/>
          </p:cNvSpPr>
          <p:nvPr>
            <p:ph type="sldNum" sz="quarter" idx="14"/>
          </p:nvPr>
        </p:nvSpPr>
        <p:spPr/>
        <p:txBody>
          <a:bodyPr/>
          <a:lstStyle>
            <a:lvl1pPr>
              <a:defRPr/>
            </a:lvl1pPr>
          </a:lstStyle>
          <a:p>
            <a:fld id="{FD05BD1D-9025-4D43-9D5A-8D79230BE841}" type="slidenum">
              <a:rPr lang="ca-ES" altLang="ca-ES"/>
              <a:pPr/>
              <a:t>‹#›</a:t>
            </a:fld>
            <a:endParaRPr lang="ca-ES" altLang="ca-ES"/>
          </a:p>
        </p:txBody>
      </p:sp>
    </p:spTree>
    <p:extLst>
      <p:ext uri="{BB962C8B-B14F-4D97-AF65-F5344CB8AC3E}">
        <p14:creationId xmlns:p14="http://schemas.microsoft.com/office/powerpoint/2010/main" val="1592110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ues column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a:t>Feu clic aquí per editar l'estil</a:t>
            </a:r>
          </a:p>
        </p:txBody>
      </p:sp>
      <p:sp>
        <p:nvSpPr>
          <p:cNvPr id="3" name="Contenidor de contingut 2"/>
          <p:cNvSpPr>
            <a:spLocks noGrp="1"/>
          </p:cNvSpPr>
          <p:nvPr>
            <p:ph sz="half" idx="1"/>
          </p:nvPr>
        </p:nvSpPr>
        <p:spPr>
          <a:xfrm>
            <a:off x="475200" y="2059201"/>
            <a:ext cx="5384800" cy="3674055"/>
          </a:xfrm>
        </p:spPr>
        <p:txBody>
          <a:bodyPr/>
          <a:lstStyle>
            <a:lvl1pPr>
              <a:defRPr sz="18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ca-ES" dirty="0"/>
              <a:t>Feu clic aquí per editar estils</a:t>
            </a:r>
          </a:p>
          <a:p>
            <a:pPr lvl="1"/>
            <a:r>
              <a:rPr lang="ca-ES" dirty="0"/>
              <a:t>Segon nivell</a:t>
            </a:r>
          </a:p>
          <a:p>
            <a:pPr lvl="2"/>
            <a:r>
              <a:rPr lang="ca-ES" dirty="0"/>
              <a:t>Tercer nivell</a:t>
            </a:r>
          </a:p>
          <a:p>
            <a:pPr lvl="3"/>
            <a:r>
              <a:rPr lang="ca-ES" dirty="0"/>
              <a:t>Quart nivell</a:t>
            </a:r>
          </a:p>
          <a:p>
            <a:pPr lvl="4"/>
            <a:r>
              <a:rPr lang="ca-ES" dirty="0"/>
              <a:t>Cinquè nivell</a:t>
            </a:r>
          </a:p>
        </p:txBody>
      </p:sp>
      <p:sp>
        <p:nvSpPr>
          <p:cNvPr id="4" name="Contenidor de contingut 3"/>
          <p:cNvSpPr>
            <a:spLocks noGrp="1"/>
          </p:cNvSpPr>
          <p:nvPr>
            <p:ph sz="half" idx="2"/>
          </p:nvPr>
        </p:nvSpPr>
        <p:spPr>
          <a:xfrm>
            <a:off x="6197600" y="2059201"/>
            <a:ext cx="5384800" cy="3674055"/>
          </a:xfrm>
        </p:spPr>
        <p:txBody>
          <a:bodyPr/>
          <a:lstStyle>
            <a:lvl1pPr>
              <a:defRPr sz="18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ca-ES" dirty="0"/>
              <a:t>Feu clic aquí per editar estils</a:t>
            </a:r>
          </a:p>
          <a:p>
            <a:pPr lvl="1"/>
            <a:r>
              <a:rPr lang="ca-ES" dirty="0"/>
              <a:t>Segon nivell</a:t>
            </a:r>
          </a:p>
          <a:p>
            <a:pPr lvl="2"/>
            <a:r>
              <a:rPr lang="ca-ES" dirty="0"/>
              <a:t>Tercer nivell</a:t>
            </a:r>
          </a:p>
          <a:p>
            <a:pPr lvl="3"/>
            <a:r>
              <a:rPr lang="ca-ES" dirty="0"/>
              <a:t>Quart nivell</a:t>
            </a:r>
          </a:p>
          <a:p>
            <a:pPr lvl="4"/>
            <a:r>
              <a:rPr lang="ca-ES" dirty="0"/>
              <a:t>Cinquè nivell</a:t>
            </a:r>
          </a:p>
        </p:txBody>
      </p:sp>
      <p:sp>
        <p:nvSpPr>
          <p:cNvPr id="9" name="Contenidor de text 4"/>
          <p:cNvSpPr>
            <a:spLocks noGrp="1"/>
          </p:cNvSpPr>
          <p:nvPr>
            <p:ph type="body" sz="quarter" idx="13"/>
          </p:nvPr>
        </p:nvSpPr>
        <p:spPr>
          <a:xfrm>
            <a:off x="475199" y="1268413"/>
            <a:ext cx="11428800" cy="428400"/>
          </a:xfrm>
        </p:spPr>
        <p:txBody>
          <a:bodyPr>
            <a:normAutofit/>
          </a:bodyPr>
          <a:lstStyle>
            <a:lvl1pPr marL="0" indent="0">
              <a:buFontTx/>
              <a:buNone/>
              <a:defRPr sz="2200" b="1"/>
            </a:lvl1pPr>
          </a:lstStyle>
          <a:p>
            <a:pPr lvl="0"/>
            <a:r>
              <a:rPr lang="ca-ES"/>
              <a:t>Feu clic aquí per editar estils</a:t>
            </a:r>
          </a:p>
        </p:txBody>
      </p:sp>
      <p:sp>
        <p:nvSpPr>
          <p:cNvPr id="6" name="Contenidor de número de diapositiva 5">
            <a:extLst>
              <a:ext uri="{FF2B5EF4-FFF2-40B4-BE49-F238E27FC236}">
                <a16:creationId xmlns:a16="http://schemas.microsoft.com/office/drawing/2014/main" id="{F964AF73-33CC-45FD-B3A1-96F81FF42C60}"/>
              </a:ext>
            </a:extLst>
          </p:cNvPr>
          <p:cNvSpPr>
            <a:spLocks noGrp="1"/>
          </p:cNvSpPr>
          <p:nvPr>
            <p:ph type="sldNum" sz="quarter" idx="14"/>
          </p:nvPr>
        </p:nvSpPr>
        <p:spPr/>
        <p:txBody>
          <a:bodyPr/>
          <a:lstStyle>
            <a:lvl1pPr>
              <a:defRPr/>
            </a:lvl1pPr>
          </a:lstStyle>
          <a:p>
            <a:fld id="{58AA7B4E-DD10-43DF-B484-29C6B248D7E9}" type="slidenum">
              <a:rPr lang="ca-ES" altLang="ca-ES"/>
              <a:pPr/>
              <a:t>‹#›</a:t>
            </a:fld>
            <a:endParaRPr lang="ca-ES" altLang="ca-ES"/>
          </a:p>
        </p:txBody>
      </p:sp>
    </p:spTree>
    <p:extLst>
      <p:ext uri="{BB962C8B-B14F-4D97-AF65-F5344CB8AC3E}">
        <p14:creationId xmlns:p14="http://schemas.microsoft.com/office/powerpoint/2010/main" val="1765514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En blanc">
    <p:spTree>
      <p:nvGrpSpPr>
        <p:cNvPr id="1" name=""/>
        <p:cNvGrpSpPr/>
        <p:nvPr/>
      </p:nvGrpSpPr>
      <p:grpSpPr>
        <a:xfrm>
          <a:off x="0" y="0"/>
          <a:ext cx="0" cy="0"/>
          <a:chOff x="0" y="0"/>
          <a:chExt cx="0" cy="0"/>
        </a:xfrm>
      </p:grpSpPr>
      <p:sp>
        <p:nvSpPr>
          <p:cNvPr id="2" name="Contenidor de número de diapositiva 3">
            <a:extLst>
              <a:ext uri="{FF2B5EF4-FFF2-40B4-BE49-F238E27FC236}">
                <a16:creationId xmlns:a16="http://schemas.microsoft.com/office/drawing/2014/main" id="{FE5C521B-6DA2-47C0-8DD7-35899F6C5519}"/>
              </a:ext>
            </a:extLst>
          </p:cNvPr>
          <p:cNvSpPr>
            <a:spLocks noGrp="1"/>
          </p:cNvSpPr>
          <p:nvPr>
            <p:ph type="sldNum" sz="quarter" idx="10"/>
          </p:nvPr>
        </p:nvSpPr>
        <p:spPr/>
        <p:txBody>
          <a:bodyPr/>
          <a:lstStyle>
            <a:lvl1pPr>
              <a:defRPr/>
            </a:lvl1pPr>
          </a:lstStyle>
          <a:p>
            <a:fld id="{0AE8CCCA-BB4C-4956-A4C6-F523875F0CF2}" type="slidenum">
              <a:rPr lang="ca-ES" altLang="ca-ES"/>
              <a:pPr/>
              <a:t>‹#›</a:t>
            </a:fld>
            <a:endParaRPr lang="ca-ES" altLang="ca-ES"/>
          </a:p>
        </p:txBody>
      </p:sp>
    </p:spTree>
    <p:extLst>
      <p:ext uri="{BB962C8B-B14F-4D97-AF65-F5344CB8AC3E}">
        <p14:creationId xmlns:p14="http://schemas.microsoft.com/office/powerpoint/2010/main" val="408830389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Contenidor de títol 1">
            <a:extLst>
              <a:ext uri="{FF2B5EF4-FFF2-40B4-BE49-F238E27FC236}">
                <a16:creationId xmlns:a16="http://schemas.microsoft.com/office/drawing/2014/main" id="{9F8A75DC-5C75-4254-9FC0-6D7755EE2B4F}"/>
              </a:ext>
            </a:extLst>
          </p:cNvPr>
          <p:cNvSpPr>
            <a:spLocks noGrp="1"/>
          </p:cNvSpPr>
          <p:nvPr>
            <p:ph type="title"/>
          </p:nvPr>
        </p:nvSpPr>
        <p:spPr bwMode="auto">
          <a:xfrm>
            <a:off x="476250" y="573088"/>
            <a:ext cx="11428413" cy="50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a-ES" altLang="ca-ES"/>
              <a:t>Feu clic aquí per editar l'estil</a:t>
            </a:r>
          </a:p>
        </p:txBody>
      </p:sp>
      <p:sp>
        <p:nvSpPr>
          <p:cNvPr id="1027" name="Contenidor de text 2">
            <a:extLst>
              <a:ext uri="{FF2B5EF4-FFF2-40B4-BE49-F238E27FC236}">
                <a16:creationId xmlns:a16="http://schemas.microsoft.com/office/drawing/2014/main" id="{B6279FC8-8D1A-4831-9FFD-C0EE4805ADDB}"/>
              </a:ext>
            </a:extLst>
          </p:cNvPr>
          <p:cNvSpPr>
            <a:spLocks noGrp="1"/>
          </p:cNvSpPr>
          <p:nvPr>
            <p:ph type="body" idx="1"/>
          </p:nvPr>
        </p:nvSpPr>
        <p:spPr bwMode="auto">
          <a:xfrm>
            <a:off x="476250" y="2058988"/>
            <a:ext cx="11428413" cy="3313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a-ES" altLang="ca-ES"/>
              <a:t>Feu clic aquí per editar estils</a:t>
            </a:r>
          </a:p>
          <a:p>
            <a:pPr lvl="1"/>
            <a:r>
              <a:rPr lang="ca-ES" altLang="ca-ES"/>
              <a:t>Segon nivell</a:t>
            </a:r>
          </a:p>
          <a:p>
            <a:pPr lvl="2"/>
            <a:r>
              <a:rPr lang="ca-ES" altLang="ca-ES"/>
              <a:t>Tercer nivell</a:t>
            </a:r>
          </a:p>
          <a:p>
            <a:pPr lvl="3"/>
            <a:r>
              <a:rPr lang="ca-ES" altLang="ca-ES"/>
              <a:t>Quart nivell</a:t>
            </a:r>
          </a:p>
          <a:p>
            <a:pPr lvl="4"/>
            <a:r>
              <a:rPr lang="ca-ES" altLang="ca-ES"/>
              <a:t>Cinquè nivell</a:t>
            </a:r>
          </a:p>
        </p:txBody>
      </p:sp>
      <p:sp>
        <p:nvSpPr>
          <p:cNvPr id="6" name="Contenidor de número de diapositiva 5">
            <a:extLst>
              <a:ext uri="{FF2B5EF4-FFF2-40B4-BE49-F238E27FC236}">
                <a16:creationId xmlns:a16="http://schemas.microsoft.com/office/drawing/2014/main" id="{1015A7E7-68E4-4294-8089-4B02D86F581D}"/>
              </a:ext>
            </a:extLst>
          </p:cNvPr>
          <p:cNvSpPr>
            <a:spLocks noGrp="1"/>
          </p:cNvSpPr>
          <p:nvPr>
            <p:ph type="sldNum" sz="quarter" idx="4"/>
          </p:nvPr>
        </p:nvSpPr>
        <p:spPr>
          <a:xfrm>
            <a:off x="9059863" y="6351588"/>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b="1">
                <a:solidFill>
                  <a:srgbClr val="898989"/>
                </a:solidFill>
                <a:latin typeface="Arial" panose="020B0604020202020204" pitchFamily="34" charset="0"/>
              </a:defRPr>
            </a:lvl1pPr>
          </a:lstStyle>
          <a:p>
            <a:fld id="{65C70514-E88A-435B-B7E9-627870BCD712}" type="slidenum">
              <a:rPr lang="ca-ES" altLang="ca-ES"/>
              <a:pPr/>
              <a:t>‹#›</a:t>
            </a:fld>
            <a:endParaRPr lang="ca-ES" altLang="ca-ES"/>
          </a:p>
        </p:txBody>
      </p:sp>
      <p:cxnSp>
        <p:nvCxnSpPr>
          <p:cNvPr id="8" name="Connector recte 7">
            <a:extLst>
              <a:ext uri="{FF2B5EF4-FFF2-40B4-BE49-F238E27FC236}">
                <a16:creationId xmlns:a16="http://schemas.microsoft.com/office/drawing/2014/main" id="{FD394F51-A707-4DED-9275-D1F6B7F18AA2}"/>
              </a:ext>
            </a:extLst>
          </p:cNvPr>
          <p:cNvCxnSpPr/>
          <p:nvPr/>
        </p:nvCxnSpPr>
        <p:spPr>
          <a:xfrm>
            <a:off x="623888" y="1073150"/>
            <a:ext cx="11179175"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00" r:id="rId1"/>
    <p:sldLayoutId id="2147483697" r:id="rId2"/>
    <p:sldLayoutId id="2147483701" r:id="rId3"/>
    <p:sldLayoutId id="2147483698" r:id="rId4"/>
    <p:sldLayoutId id="2147483699" r:id="rId5"/>
    <p:sldLayoutId id="2147483702" r:id="rId6"/>
  </p:sldLayoutIdLst>
  <p:hf hdr="0" ftr="0" dt="0"/>
  <p:txStyles>
    <p:titleStyle>
      <a:lvl1pPr algn="l" rtl="0" eaLnBrk="0" fontAlgn="base" hangingPunct="0">
        <a:spcBef>
          <a:spcPct val="0"/>
        </a:spcBef>
        <a:spcAft>
          <a:spcPct val="0"/>
        </a:spcAft>
        <a:defRPr sz="2400" b="1" kern="1200">
          <a:solidFill>
            <a:srgbClr val="C00000"/>
          </a:solidFill>
          <a:latin typeface="Arial" pitchFamily="34" charset="0"/>
          <a:ea typeface="+mj-ea"/>
          <a:cs typeface="Arial" pitchFamily="34" charset="0"/>
        </a:defRPr>
      </a:lvl1pPr>
      <a:lvl2pPr algn="l" rtl="0" eaLnBrk="0" fontAlgn="base" hangingPunct="0">
        <a:spcBef>
          <a:spcPct val="0"/>
        </a:spcBef>
        <a:spcAft>
          <a:spcPct val="0"/>
        </a:spcAft>
        <a:defRPr sz="2400" b="1">
          <a:solidFill>
            <a:srgbClr val="C00000"/>
          </a:solidFill>
          <a:latin typeface="Arial" charset="0"/>
          <a:cs typeface="Arial" charset="0"/>
        </a:defRPr>
      </a:lvl2pPr>
      <a:lvl3pPr algn="l" rtl="0" eaLnBrk="0" fontAlgn="base" hangingPunct="0">
        <a:spcBef>
          <a:spcPct val="0"/>
        </a:spcBef>
        <a:spcAft>
          <a:spcPct val="0"/>
        </a:spcAft>
        <a:defRPr sz="2400" b="1">
          <a:solidFill>
            <a:srgbClr val="C00000"/>
          </a:solidFill>
          <a:latin typeface="Arial" charset="0"/>
          <a:cs typeface="Arial" charset="0"/>
        </a:defRPr>
      </a:lvl3pPr>
      <a:lvl4pPr algn="l" rtl="0" eaLnBrk="0" fontAlgn="base" hangingPunct="0">
        <a:spcBef>
          <a:spcPct val="0"/>
        </a:spcBef>
        <a:spcAft>
          <a:spcPct val="0"/>
        </a:spcAft>
        <a:defRPr sz="2400" b="1">
          <a:solidFill>
            <a:srgbClr val="C00000"/>
          </a:solidFill>
          <a:latin typeface="Arial" charset="0"/>
          <a:cs typeface="Arial" charset="0"/>
        </a:defRPr>
      </a:lvl4pPr>
      <a:lvl5pPr algn="l" rtl="0" eaLnBrk="0" fontAlgn="base" hangingPunct="0">
        <a:spcBef>
          <a:spcPct val="0"/>
        </a:spcBef>
        <a:spcAft>
          <a:spcPct val="0"/>
        </a:spcAft>
        <a:defRPr sz="2400" b="1">
          <a:solidFill>
            <a:srgbClr val="C00000"/>
          </a:solidFill>
          <a:latin typeface="Arial" charset="0"/>
          <a:cs typeface="Arial" charset="0"/>
        </a:defRPr>
      </a:lvl5pPr>
      <a:lvl6pPr marL="457200" algn="l" rtl="0" fontAlgn="base">
        <a:spcBef>
          <a:spcPct val="0"/>
        </a:spcBef>
        <a:spcAft>
          <a:spcPct val="0"/>
        </a:spcAft>
        <a:defRPr sz="2400" b="1">
          <a:solidFill>
            <a:srgbClr val="C00000"/>
          </a:solidFill>
          <a:latin typeface="Arial" charset="0"/>
          <a:cs typeface="Arial" charset="0"/>
        </a:defRPr>
      </a:lvl6pPr>
      <a:lvl7pPr marL="914400" algn="l" rtl="0" fontAlgn="base">
        <a:spcBef>
          <a:spcPct val="0"/>
        </a:spcBef>
        <a:spcAft>
          <a:spcPct val="0"/>
        </a:spcAft>
        <a:defRPr sz="2400" b="1">
          <a:solidFill>
            <a:srgbClr val="C00000"/>
          </a:solidFill>
          <a:latin typeface="Arial" charset="0"/>
          <a:cs typeface="Arial" charset="0"/>
        </a:defRPr>
      </a:lvl7pPr>
      <a:lvl8pPr marL="1371600" algn="l" rtl="0" fontAlgn="base">
        <a:spcBef>
          <a:spcPct val="0"/>
        </a:spcBef>
        <a:spcAft>
          <a:spcPct val="0"/>
        </a:spcAft>
        <a:defRPr sz="2400" b="1">
          <a:solidFill>
            <a:srgbClr val="C00000"/>
          </a:solidFill>
          <a:latin typeface="Arial" charset="0"/>
          <a:cs typeface="Arial" charset="0"/>
        </a:defRPr>
      </a:lvl8pPr>
      <a:lvl9pPr marL="1828800" algn="l" rtl="0" fontAlgn="base">
        <a:spcBef>
          <a:spcPct val="0"/>
        </a:spcBef>
        <a:spcAft>
          <a:spcPct val="0"/>
        </a:spcAft>
        <a:defRPr sz="2400" b="1">
          <a:solidFill>
            <a:srgbClr val="C00000"/>
          </a:solidFill>
          <a:latin typeface="Arial" charset="0"/>
          <a:cs typeface="Arial" charset="0"/>
        </a:defRPr>
      </a:lvl9pPr>
    </p:titleStyle>
    <p:bodyStyle>
      <a:lvl1pPr marL="285750" indent="-285750" algn="l" rtl="0" eaLnBrk="0" fontAlgn="base" hangingPunct="0">
        <a:spcBef>
          <a:spcPct val="20000"/>
        </a:spcBef>
        <a:spcAft>
          <a:spcPct val="0"/>
        </a:spcAft>
        <a:buClr>
          <a:srgbClr val="C00000"/>
        </a:buClr>
        <a:buFont typeface="Wingdings 2" panose="05020102010507070707" pitchFamily="18" charset="2"/>
        <a:buChar char=""/>
        <a:defRPr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Wingdings" panose="05000000000000000000" pitchFamily="2" charset="2"/>
        <a:buChar char="§"/>
        <a:defRPr sz="16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3.png"/><Relationship Id="rId1" Type="http://schemas.openxmlformats.org/officeDocument/2006/relationships/slideLayout" Target="../slideLayouts/slideLayout5.xml"/><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s://mybus.gmbh/monbus/tiempos.html" TargetMode="External"/><Relationship Id="rId2" Type="http://schemas.openxmlformats.org/officeDocument/2006/relationships/image" Target="../media/image3.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ítol 1">
            <a:extLst>
              <a:ext uri="{FF2B5EF4-FFF2-40B4-BE49-F238E27FC236}">
                <a16:creationId xmlns:a16="http://schemas.microsoft.com/office/drawing/2014/main" id="{B74931B4-3065-4A05-AA69-655F2548BF53}"/>
              </a:ext>
            </a:extLst>
          </p:cNvPr>
          <p:cNvSpPr>
            <a:spLocks noGrp="1"/>
          </p:cNvSpPr>
          <p:nvPr>
            <p:ph type="ctrTitle"/>
          </p:nvPr>
        </p:nvSpPr>
        <p:spPr>
          <a:xfrm>
            <a:off x="2209800" y="3290888"/>
            <a:ext cx="7772400" cy="1252537"/>
          </a:xfrm>
        </p:spPr>
        <p:txBody>
          <a:bodyPr/>
          <a:lstStyle/>
          <a:p>
            <a:pPr eaLnBrk="1" hangingPunct="1"/>
            <a:r>
              <a:rPr lang="ca-ES" altLang="ca-ES" dirty="0" smtClean="0"/>
              <a:t>Millora del servei Olesa de Montserrat - Barcelona</a:t>
            </a:r>
            <a:endParaRPr lang="ca-ES" altLang="ca-ES" dirty="0"/>
          </a:p>
        </p:txBody>
      </p:sp>
      <p:sp>
        <p:nvSpPr>
          <p:cNvPr id="6147" name="Subtítol 2">
            <a:extLst>
              <a:ext uri="{FF2B5EF4-FFF2-40B4-BE49-F238E27FC236}">
                <a16:creationId xmlns:a16="http://schemas.microsoft.com/office/drawing/2014/main" id="{F7F0B1F4-BA42-41E8-A5D0-4C30AF8D9C8E}"/>
              </a:ext>
            </a:extLst>
          </p:cNvPr>
          <p:cNvSpPr>
            <a:spLocks noGrp="1"/>
          </p:cNvSpPr>
          <p:nvPr>
            <p:ph type="subTitle" idx="1"/>
          </p:nvPr>
        </p:nvSpPr>
        <p:spPr>
          <a:xfrm>
            <a:off x="2211388" y="4827588"/>
            <a:ext cx="7772400" cy="763587"/>
          </a:xfrm>
        </p:spPr>
        <p:txBody>
          <a:bodyPr/>
          <a:lstStyle/>
          <a:p>
            <a:pPr eaLnBrk="1" hangingPunct="1"/>
            <a:r>
              <a:rPr lang="ca-ES" altLang="ca-ES" dirty="0" smtClean="0"/>
              <a:t>Abril 2023</a:t>
            </a:r>
          </a:p>
          <a:p>
            <a:pPr eaLnBrk="1" hangingPunct="1"/>
            <a:endParaRPr lang="es-ES" altLang="ca-ES" dirty="0"/>
          </a:p>
        </p:txBody>
      </p:sp>
      <p:pic>
        <p:nvPicPr>
          <p:cNvPr id="3" name="Imatg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35760" y="836712"/>
            <a:ext cx="4320480" cy="669989"/>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ítol 1">
            <a:extLst>
              <a:ext uri="{FF2B5EF4-FFF2-40B4-BE49-F238E27FC236}">
                <a16:creationId xmlns:a16="http://schemas.microsoft.com/office/drawing/2014/main" id="{582CC59A-CEAF-4092-BBA1-C499459A22CE}"/>
              </a:ext>
            </a:extLst>
          </p:cNvPr>
          <p:cNvSpPr>
            <a:spLocks noGrp="1"/>
          </p:cNvSpPr>
          <p:nvPr>
            <p:ph type="ctrTitle"/>
          </p:nvPr>
        </p:nvSpPr>
        <p:spPr>
          <a:xfrm>
            <a:off x="2209800" y="3290888"/>
            <a:ext cx="7772400" cy="1252537"/>
          </a:xfrm>
        </p:spPr>
        <p:txBody>
          <a:bodyPr/>
          <a:lstStyle/>
          <a:p>
            <a:pPr eaLnBrk="1" hangingPunct="1"/>
            <a:r>
              <a:rPr lang="ca-ES" altLang="ca-ES" dirty="0" smtClean="0"/>
              <a:t>territori.gencat.cat</a:t>
            </a:r>
            <a:endParaRPr lang="ca-ES" altLang="ca-ES" dirty="0"/>
          </a:p>
        </p:txBody>
      </p:sp>
      <p:pic>
        <p:nvPicPr>
          <p:cNvPr id="4" name="Imat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35760" y="836712"/>
            <a:ext cx="4320480" cy="669989"/>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ol 1">
            <a:extLst>
              <a:ext uri="{FF2B5EF4-FFF2-40B4-BE49-F238E27FC236}">
                <a16:creationId xmlns:a16="http://schemas.microsoft.com/office/drawing/2014/main" id="{97242464-C4A5-4693-93D5-DC5482AC9540}"/>
              </a:ext>
            </a:extLst>
          </p:cNvPr>
          <p:cNvSpPr>
            <a:spLocks noGrp="1"/>
          </p:cNvSpPr>
          <p:nvPr>
            <p:ph type="title"/>
          </p:nvPr>
        </p:nvSpPr>
        <p:spPr>
          <a:xfrm>
            <a:off x="623888" y="566738"/>
            <a:ext cx="11426825" cy="506412"/>
          </a:xfrm>
        </p:spPr>
        <p:txBody>
          <a:bodyPr/>
          <a:lstStyle/>
          <a:p>
            <a:pPr eaLnBrk="1" hangingPunct="1"/>
            <a:r>
              <a:rPr lang="ca-ES" altLang="ca-ES" dirty="0" smtClean="0"/>
              <a:t>Antecedents</a:t>
            </a:r>
            <a:endParaRPr lang="ca-ES" altLang="ca-ES" dirty="0"/>
          </a:p>
        </p:txBody>
      </p:sp>
      <p:sp>
        <p:nvSpPr>
          <p:cNvPr id="7172" name="Contenidor de text 3">
            <a:extLst>
              <a:ext uri="{FF2B5EF4-FFF2-40B4-BE49-F238E27FC236}">
                <a16:creationId xmlns:a16="http://schemas.microsoft.com/office/drawing/2014/main" id="{2B1FAAC8-2F71-41D8-8257-34A11B35FAAE}"/>
              </a:ext>
            </a:extLst>
          </p:cNvPr>
          <p:cNvSpPr>
            <a:spLocks noGrp="1"/>
          </p:cNvSpPr>
          <p:nvPr>
            <p:ph type="body" sz="quarter" idx="13"/>
          </p:nvPr>
        </p:nvSpPr>
        <p:spPr>
          <a:xfrm>
            <a:off x="1127448" y="1412776"/>
            <a:ext cx="9720584" cy="1038622"/>
          </a:xfrm>
        </p:spPr>
        <p:txBody>
          <a:bodyPr>
            <a:noAutofit/>
          </a:bodyPr>
          <a:lstStyle/>
          <a:p>
            <a:pPr algn="just">
              <a:spcBef>
                <a:spcPct val="0"/>
              </a:spcBef>
            </a:pPr>
            <a:r>
              <a:rPr lang="ca-ES" sz="1800" b="0" dirty="0">
                <a:latin typeface="Calibri" panose="020F0502020204030204" pitchFamily="34" charset="0"/>
                <a:ea typeface="Times New Roman" panose="02020603050405020304" pitchFamily="18" charset="0"/>
              </a:rPr>
              <a:t>El 17 de desembre de 2016 , l’empresa La Hispano Igualadina va assumir la gestió dels serveis en el corredor de </a:t>
            </a:r>
            <a:r>
              <a:rPr lang="ca-ES" sz="1800" b="0" dirty="0" smtClean="0">
                <a:latin typeface="Calibri" panose="020F0502020204030204" pitchFamily="34" charset="0"/>
                <a:ea typeface="Times New Roman" panose="02020603050405020304" pitchFamily="18" charset="0"/>
              </a:rPr>
              <a:t>Manresa – Olesa - Barcelona, </a:t>
            </a:r>
            <a:r>
              <a:rPr lang="ca-ES" sz="1800" b="0" dirty="0">
                <a:latin typeface="Calibri" panose="020F0502020204030204" pitchFamily="34" charset="0"/>
                <a:ea typeface="Times New Roman" panose="02020603050405020304" pitchFamily="18" charset="0"/>
              </a:rPr>
              <a:t>que des del 2010 realitzava la UTE Bages Exprés. Anteriorment a aquest any el servei era gestionat per l’empresa </a:t>
            </a:r>
            <a:r>
              <a:rPr lang="ca-ES" sz="1800" b="0" dirty="0" err="1">
                <a:latin typeface="Calibri" panose="020F0502020204030204" pitchFamily="34" charset="0"/>
                <a:ea typeface="Times New Roman" panose="02020603050405020304" pitchFamily="18" charset="0"/>
              </a:rPr>
              <a:t>Autocares</a:t>
            </a:r>
            <a:r>
              <a:rPr lang="ca-ES" sz="1800" b="0" dirty="0">
                <a:latin typeface="Calibri" panose="020F0502020204030204" pitchFamily="34" charset="0"/>
                <a:ea typeface="Times New Roman" panose="02020603050405020304" pitchFamily="18" charset="0"/>
              </a:rPr>
              <a:t> Julià mitjançant una autorització de servei discrecional de transport de viatgers amb reiteració d’itinerari i cobrament individual.</a:t>
            </a:r>
          </a:p>
        </p:txBody>
      </p:sp>
      <p:sp>
        <p:nvSpPr>
          <p:cNvPr id="7173" name="Contenidor de número de diapositiva 4">
            <a:extLst>
              <a:ext uri="{FF2B5EF4-FFF2-40B4-BE49-F238E27FC236}">
                <a16:creationId xmlns:a16="http://schemas.microsoft.com/office/drawing/2014/main" id="{A92F95B0-9866-4DAB-8DE5-476104514689}"/>
              </a:ext>
            </a:extLst>
          </p:cNvPr>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00000"/>
              </a:buClr>
              <a:buFont typeface="Wingdings 2" panose="05020102010507070707" pitchFamily="18"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Font typeface="Wingdings" panose="05000000000000000000" pitchFamily="2" charset="2"/>
              <a:buChar char="§"/>
              <a:defRPr sz="16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9pPr>
          </a:lstStyle>
          <a:p>
            <a:pPr>
              <a:spcBef>
                <a:spcPct val="0"/>
              </a:spcBef>
              <a:buClrTx/>
              <a:buFontTx/>
              <a:buNone/>
            </a:pPr>
            <a:fld id="{A5C5651C-D2A6-4D9E-B2F3-1050757F941E}" type="slidenum">
              <a:rPr lang="ca-ES" altLang="ca-ES">
                <a:solidFill>
                  <a:srgbClr val="898989"/>
                </a:solidFill>
              </a:rPr>
              <a:pPr>
                <a:spcBef>
                  <a:spcPct val="0"/>
                </a:spcBef>
                <a:buClrTx/>
                <a:buFontTx/>
                <a:buNone/>
              </a:pPr>
              <a:t>2</a:t>
            </a:fld>
            <a:endParaRPr lang="ca-ES" altLang="ca-ES">
              <a:solidFill>
                <a:srgbClr val="898989"/>
              </a:solidFill>
            </a:endParaRPr>
          </a:p>
        </p:txBody>
      </p:sp>
      <p:pic>
        <p:nvPicPr>
          <p:cNvPr id="2" name="Imatg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360" y="6133778"/>
            <a:ext cx="2072447" cy="463574"/>
          </a:xfrm>
          <a:prstGeom prst="rect">
            <a:avLst/>
          </a:prstGeom>
        </p:spPr>
      </p:pic>
      <p:sp>
        <p:nvSpPr>
          <p:cNvPr id="3" name="Rectangle 2"/>
          <p:cNvSpPr/>
          <p:nvPr/>
        </p:nvSpPr>
        <p:spPr>
          <a:xfrm>
            <a:off x="1125980" y="3068960"/>
            <a:ext cx="9925843" cy="1754326"/>
          </a:xfrm>
          <a:prstGeom prst="rect">
            <a:avLst/>
          </a:prstGeom>
        </p:spPr>
        <p:txBody>
          <a:bodyPr wrap="square">
            <a:spAutoFit/>
          </a:bodyPr>
          <a:lstStyle/>
          <a:p>
            <a:pPr algn="just"/>
            <a:r>
              <a:rPr lang="ca-ES" dirty="0">
                <a:ea typeface="Times New Roman" panose="02020603050405020304" pitchFamily="18" charset="0"/>
              </a:rPr>
              <a:t>L’any 2018, concretament el juliol, es va transformar el servei amb la creació de dos serveis de bus exprés (e22) Manresa i (e23) Olesa de Montserrat  i el manteniment d’una línia convencional Manresa – Olesa – Barcelona. En conjunt va suposar un increment important de recursos (4 vehicles nous) que va ser inclòs en els programes de finançament del Departament a partir de l’any 2019. El mes de </a:t>
            </a:r>
            <a:r>
              <a:rPr lang="ca-ES" dirty="0" smtClean="0">
                <a:ea typeface="Times New Roman" panose="02020603050405020304" pitchFamily="18" charset="0"/>
              </a:rPr>
              <a:t>setembre de 2018 </a:t>
            </a:r>
            <a:r>
              <a:rPr lang="ca-ES" dirty="0">
                <a:ea typeface="Times New Roman" panose="02020603050405020304" pitchFamily="18" charset="0"/>
              </a:rPr>
              <a:t>es va realitzar una modificació puntual dels serveis per millorar les comunicacions amb Olesa de </a:t>
            </a:r>
            <a:r>
              <a:rPr lang="ca-ES" dirty="0" smtClean="0">
                <a:ea typeface="Times New Roman" panose="02020603050405020304" pitchFamily="18" charset="0"/>
              </a:rPr>
              <a:t>Montserrat.</a:t>
            </a:r>
            <a:endParaRPr lang="ca-ES" dirty="0"/>
          </a:p>
        </p:txBody>
      </p:sp>
    </p:spTree>
    <p:extLst>
      <p:ext uri="{BB962C8B-B14F-4D97-AF65-F5344CB8AC3E}">
        <p14:creationId xmlns:p14="http://schemas.microsoft.com/office/powerpoint/2010/main" val="21765252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ítol 11">
            <a:extLst>
              <a:ext uri="{FF2B5EF4-FFF2-40B4-BE49-F238E27FC236}">
                <a16:creationId xmlns:a16="http://schemas.microsoft.com/office/drawing/2014/main" id="{EFCCEF48-BF57-4A44-800F-52DAE684E725}"/>
              </a:ext>
            </a:extLst>
          </p:cNvPr>
          <p:cNvSpPr>
            <a:spLocks noGrp="1"/>
          </p:cNvSpPr>
          <p:nvPr>
            <p:ph type="title"/>
          </p:nvPr>
        </p:nvSpPr>
        <p:spPr>
          <a:xfrm>
            <a:off x="623888" y="581025"/>
            <a:ext cx="11426825" cy="506413"/>
          </a:xfrm>
        </p:spPr>
        <p:txBody>
          <a:bodyPr/>
          <a:lstStyle/>
          <a:p>
            <a:r>
              <a:rPr lang="es-ES" altLang="ca-ES" dirty="0" err="1" smtClean="0"/>
              <a:t>Antecedents</a:t>
            </a:r>
            <a:endParaRPr lang="es-ES" altLang="ca-ES" dirty="0"/>
          </a:p>
        </p:txBody>
      </p:sp>
      <p:sp>
        <p:nvSpPr>
          <p:cNvPr id="8197" name="Contenidor de número de diapositiva 4">
            <a:extLst>
              <a:ext uri="{FF2B5EF4-FFF2-40B4-BE49-F238E27FC236}">
                <a16:creationId xmlns:a16="http://schemas.microsoft.com/office/drawing/2014/main" id="{D8947EDB-DEE1-4303-A4F9-007B1EA94F89}"/>
              </a:ext>
            </a:extLst>
          </p:cNvPr>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00000"/>
              </a:buClr>
              <a:buFont typeface="Wingdings 2" panose="05020102010507070707" pitchFamily="18"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Font typeface="Wingdings" panose="05000000000000000000" pitchFamily="2" charset="2"/>
              <a:buChar char="§"/>
              <a:defRPr sz="16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9pPr>
          </a:lstStyle>
          <a:p>
            <a:pPr>
              <a:spcBef>
                <a:spcPct val="0"/>
              </a:spcBef>
              <a:buClrTx/>
              <a:buFontTx/>
              <a:buNone/>
            </a:pPr>
            <a:fld id="{05D43E07-FD13-4853-953E-581EF75F8939}" type="slidenum">
              <a:rPr lang="ca-ES" altLang="ca-ES">
                <a:solidFill>
                  <a:srgbClr val="898989"/>
                </a:solidFill>
              </a:rPr>
              <a:pPr>
                <a:spcBef>
                  <a:spcPct val="0"/>
                </a:spcBef>
                <a:buClrTx/>
                <a:buFontTx/>
                <a:buNone/>
              </a:pPr>
              <a:t>3</a:t>
            </a:fld>
            <a:endParaRPr lang="ca-ES" altLang="ca-ES">
              <a:solidFill>
                <a:srgbClr val="898989"/>
              </a:solidFill>
            </a:endParaRPr>
          </a:p>
        </p:txBody>
      </p:sp>
      <p:pic>
        <p:nvPicPr>
          <p:cNvPr id="8" name="Imatg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360" y="6133778"/>
            <a:ext cx="1711809" cy="382905"/>
          </a:xfrm>
          <a:prstGeom prst="rect">
            <a:avLst/>
          </a:prstGeom>
        </p:spPr>
      </p:pic>
      <p:sp>
        <p:nvSpPr>
          <p:cNvPr id="3" name="Rectangle 2"/>
          <p:cNvSpPr/>
          <p:nvPr/>
        </p:nvSpPr>
        <p:spPr>
          <a:xfrm>
            <a:off x="599287" y="1484784"/>
            <a:ext cx="6096000" cy="369332"/>
          </a:xfrm>
          <a:prstGeom prst="rect">
            <a:avLst/>
          </a:prstGeom>
        </p:spPr>
        <p:txBody>
          <a:bodyPr>
            <a:spAutoFit/>
          </a:bodyPr>
          <a:lstStyle/>
          <a:p>
            <a:pPr algn="just"/>
            <a:r>
              <a:rPr lang="ca-ES" dirty="0" smtClean="0">
                <a:ea typeface="Times New Roman" panose="02020603050405020304" pitchFamily="18" charset="0"/>
              </a:rPr>
              <a:t>L’evolució de la demanda del servei ha estat la següent:</a:t>
            </a:r>
            <a:endParaRPr lang="ca-ES" dirty="0"/>
          </a:p>
        </p:txBody>
      </p:sp>
      <p:graphicFrame>
        <p:nvGraphicFramePr>
          <p:cNvPr id="9" name="Gràfic 8"/>
          <p:cNvGraphicFramePr>
            <a:graphicFrameLocks/>
          </p:cNvGraphicFramePr>
          <p:nvPr>
            <p:extLst>
              <p:ext uri="{D42A27DB-BD31-4B8C-83A1-F6EECF244321}">
                <p14:modId xmlns:p14="http://schemas.microsoft.com/office/powerpoint/2010/main" val="1351791868"/>
              </p:ext>
            </p:extLst>
          </p:nvPr>
        </p:nvGraphicFramePr>
        <p:xfrm>
          <a:off x="263352" y="2010192"/>
          <a:ext cx="7234119" cy="4341396"/>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p:cNvSpPr/>
          <p:nvPr/>
        </p:nvSpPr>
        <p:spPr>
          <a:xfrm>
            <a:off x="7104112" y="2348880"/>
            <a:ext cx="4553242" cy="3046988"/>
          </a:xfrm>
          <a:prstGeom prst="rect">
            <a:avLst/>
          </a:prstGeom>
        </p:spPr>
        <p:txBody>
          <a:bodyPr wrap="square">
            <a:spAutoFit/>
          </a:bodyPr>
          <a:lstStyle/>
          <a:p>
            <a:pPr algn="just">
              <a:spcAft>
                <a:spcPts val="0"/>
              </a:spcAft>
            </a:pPr>
            <a:r>
              <a:rPr lang="ca-ES" sz="1200" dirty="0">
                <a:latin typeface="+mj-lt"/>
                <a:ea typeface="Times New Roman" panose="02020603050405020304" pitchFamily="18" charset="0"/>
              </a:rPr>
              <a:t>Pel que fa a </a:t>
            </a:r>
            <a:r>
              <a:rPr lang="ca-ES" sz="1200" dirty="0" smtClean="0">
                <a:latin typeface="+mj-lt"/>
                <a:ea typeface="Times New Roman" panose="02020603050405020304" pitchFamily="18" charset="0"/>
              </a:rPr>
              <a:t>l’evolució de la </a:t>
            </a:r>
            <a:r>
              <a:rPr lang="ca-ES" sz="1200" dirty="0">
                <a:latin typeface="+mj-lt"/>
                <a:ea typeface="Times New Roman" panose="02020603050405020304" pitchFamily="18" charset="0"/>
              </a:rPr>
              <a:t>demanda</a:t>
            </a:r>
            <a:r>
              <a:rPr lang="ca-ES" sz="1200" dirty="0" smtClean="0">
                <a:latin typeface="+mj-lt"/>
                <a:ea typeface="Times New Roman" panose="02020603050405020304" pitchFamily="18" charset="0"/>
              </a:rPr>
              <a:t>, cal distingir quatre períodes:</a:t>
            </a:r>
          </a:p>
          <a:p>
            <a:pPr algn="just">
              <a:spcAft>
                <a:spcPts val="0"/>
              </a:spcAft>
            </a:pPr>
            <a:endParaRPr lang="ca-ES" sz="1200" dirty="0">
              <a:latin typeface="+mj-lt"/>
              <a:ea typeface="Times New Roman" panose="02020603050405020304" pitchFamily="18" charset="0"/>
            </a:endParaRPr>
          </a:p>
          <a:p>
            <a:pPr algn="just">
              <a:spcAft>
                <a:spcPts val="0"/>
              </a:spcAft>
            </a:pPr>
            <a:r>
              <a:rPr lang="ca-ES" sz="1200" dirty="0" smtClean="0">
                <a:latin typeface="+mj-lt"/>
                <a:ea typeface="Times New Roman" panose="02020603050405020304" pitchFamily="18" charset="0"/>
              </a:rPr>
              <a:t> 1. Fins l’any 2009, una demanda força estable situada al voltant dels 160.000 usuaris/any.</a:t>
            </a:r>
          </a:p>
          <a:p>
            <a:pPr algn="just">
              <a:spcAft>
                <a:spcPts val="0"/>
              </a:spcAft>
            </a:pPr>
            <a:endParaRPr lang="ca-ES" sz="1200" dirty="0">
              <a:latin typeface="+mj-lt"/>
              <a:ea typeface="Times New Roman" panose="02020603050405020304" pitchFamily="18" charset="0"/>
            </a:endParaRPr>
          </a:p>
          <a:p>
            <a:pPr algn="just">
              <a:spcAft>
                <a:spcPts val="0"/>
              </a:spcAft>
            </a:pPr>
            <a:r>
              <a:rPr lang="ca-ES" sz="1200" dirty="0" smtClean="0">
                <a:latin typeface="+mj-lt"/>
                <a:ea typeface="Times New Roman" panose="02020603050405020304" pitchFamily="18" charset="0"/>
              </a:rPr>
              <a:t>2. 2010-2016: Amb la millora de l’oferta en base al concurs de l’any 2010, la demanda anual gairebé es va multiplicar per 4, acabant l’any </a:t>
            </a:r>
            <a:r>
              <a:rPr lang="ca-ES" sz="1200" dirty="0">
                <a:latin typeface="+mj-lt"/>
                <a:ea typeface="Times New Roman" panose="02020603050405020304" pitchFamily="18" charset="0"/>
              </a:rPr>
              <a:t>2016 amb </a:t>
            </a:r>
            <a:r>
              <a:rPr lang="ca-ES" sz="1200" dirty="0" smtClean="0">
                <a:latin typeface="+mj-lt"/>
                <a:ea typeface="Times New Roman" panose="02020603050405020304" pitchFamily="18" charset="0"/>
              </a:rPr>
              <a:t>573.426 usuaris.</a:t>
            </a:r>
            <a:endParaRPr lang="ca-ES" sz="1200" dirty="0">
              <a:latin typeface="+mj-lt"/>
              <a:ea typeface="Times New Roman" panose="02020603050405020304" pitchFamily="18" charset="0"/>
            </a:endParaRPr>
          </a:p>
          <a:p>
            <a:pPr algn="just">
              <a:spcAft>
                <a:spcPts val="0"/>
              </a:spcAft>
            </a:pPr>
            <a:endParaRPr lang="ca-ES" sz="1200" dirty="0">
              <a:latin typeface="+mj-lt"/>
              <a:ea typeface="Times New Roman" panose="02020603050405020304" pitchFamily="18" charset="0"/>
            </a:endParaRPr>
          </a:p>
          <a:p>
            <a:pPr algn="just">
              <a:spcAft>
                <a:spcPts val="0"/>
              </a:spcAft>
            </a:pPr>
            <a:r>
              <a:rPr lang="ca-ES" sz="1200" dirty="0">
                <a:latin typeface="+mj-lt"/>
                <a:ea typeface="Times New Roman" panose="02020603050405020304" pitchFamily="18" charset="0"/>
              </a:rPr>
              <a:t> </a:t>
            </a:r>
          </a:p>
          <a:p>
            <a:pPr algn="just">
              <a:spcAft>
                <a:spcPts val="0"/>
              </a:spcAft>
            </a:pPr>
            <a:r>
              <a:rPr lang="ca-ES" sz="1200" dirty="0" smtClean="0">
                <a:latin typeface="+mj-lt"/>
                <a:ea typeface="Times New Roman" panose="02020603050405020304" pitchFamily="18" charset="0"/>
              </a:rPr>
              <a:t>3. 2017-2019: amb la creació dels busos exprés l’any 2018, la demanda va arribar al màxim </a:t>
            </a:r>
            <a:r>
              <a:rPr lang="ca-ES" sz="1200" dirty="0">
                <a:latin typeface="+mj-lt"/>
                <a:ea typeface="Times New Roman" panose="02020603050405020304" pitchFamily="18" charset="0"/>
              </a:rPr>
              <a:t>històric de </a:t>
            </a:r>
            <a:r>
              <a:rPr lang="ca-ES" sz="1200" dirty="0" smtClean="0">
                <a:latin typeface="+mj-lt"/>
                <a:ea typeface="Times New Roman" panose="02020603050405020304" pitchFamily="18" charset="0"/>
              </a:rPr>
              <a:t>686.931 viatgers.</a:t>
            </a:r>
          </a:p>
          <a:p>
            <a:pPr algn="just">
              <a:spcAft>
                <a:spcPts val="0"/>
              </a:spcAft>
            </a:pPr>
            <a:endParaRPr lang="ca-ES" sz="1200" dirty="0">
              <a:latin typeface="+mj-lt"/>
              <a:ea typeface="Times New Roman" panose="02020603050405020304" pitchFamily="18" charset="0"/>
            </a:endParaRPr>
          </a:p>
          <a:p>
            <a:pPr algn="just">
              <a:spcAft>
                <a:spcPts val="0"/>
              </a:spcAft>
            </a:pPr>
            <a:r>
              <a:rPr lang="ca-ES" sz="1200" dirty="0" smtClean="0">
                <a:latin typeface="+mj-lt"/>
                <a:ea typeface="Times New Roman" panose="02020603050405020304" pitchFamily="18" charset="0"/>
              </a:rPr>
              <a:t>4. 2020-2022: la pandèmia Covid19 va fer caure la demanda a nivells de l’any 2011, la recuperació es va iniciar a finals de l’any 2021 i s’ha consolidat durant el 2022, si bé lluny encara de l’any 2019.</a:t>
            </a:r>
            <a:endParaRPr lang="ca-ES" sz="1200" dirty="0">
              <a:effectLst/>
              <a:latin typeface="+mj-lt"/>
              <a:ea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ítol 1">
            <a:extLst>
              <a:ext uri="{FF2B5EF4-FFF2-40B4-BE49-F238E27FC236}">
                <a16:creationId xmlns:a16="http://schemas.microsoft.com/office/drawing/2014/main" id="{D649FF8B-6D74-4C0A-BC14-C31F26B0C9F4}"/>
              </a:ext>
            </a:extLst>
          </p:cNvPr>
          <p:cNvSpPr>
            <a:spLocks noGrp="1"/>
          </p:cNvSpPr>
          <p:nvPr>
            <p:ph type="title"/>
          </p:nvPr>
        </p:nvSpPr>
        <p:spPr>
          <a:xfrm>
            <a:off x="623888" y="581025"/>
            <a:ext cx="11426825" cy="506413"/>
          </a:xfrm>
        </p:spPr>
        <p:txBody>
          <a:bodyPr/>
          <a:lstStyle/>
          <a:p>
            <a:pPr eaLnBrk="1" hangingPunct="1"/>
            <a:r>
              <a:rPr lang="es-ES" altLang="ca-ES" dirty="0" err="1" smtClean="0"/>
              <a:t>Antecedents</a:t>
            </a:r>
            <a:endParaRPr lang="es-ES" altLang="ca-ES" dirty="0"/>
          </a:p>
        </p:txBody>
      </p:sp>
      <p:sp>
        <p:nvSpPr>
          <p:cNvPr id="9222" name="Contenidor de número de diapositiva 5">
            <a:extLst>
              <a:ext uri="{FF2B5EF4-FFF2-40B4-BE49-F238E27FC236}">
                <a16:creationId xmlns:a16="http://schemas.microsoft.com/office/drawing/2014/main" id="{3F96BC56-8464-4090-B97E-FC11E5DD40BF}"/>
              </a:ext>
            </a:extLst>
          </p:cNvPr>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00000"/>
              </a:buClr>
              <a:buFont typeface="Wingdings 2" panose="05020102010507070707" pitchFamily="18"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Font typeface="Wingdings" panose="05000000000000000000" pitchFamily="2" charset="2"/>
              <a:buChar char="§"/>
              <a:defRPr sz="16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9pPr>
          </a:lstStyle>
          <a:p>
            <a:pPr>
              <a:spcBef>
                <a:spcPct val="0"/>
              </a:spcBef>
              <a:buClrTx/>
              <a:buFontTx/>
              <a:buNone/>
            </a:pPr>
            <a:fld id="{5AEA9AE8-BBC7-44C4-AB4B-5C76FBD99C5A}" type="slidenum">
              <a:rPr lang="ca-ES" altLang="ca-ES">
                <a:solidFill>
                  <a:srgbClr val="898989"/>
                </a:solidFill>
              </a:rPr>
              <a:pPr>
                <a:spcBef>
                  <a:spcPct val="0"/>
                </a:spcBef>
                <a:buClrTx/>
                <a:buFontTx/>
                <a:buNone/>
              </a:pPr>
              <a:t>4</a:t>
            </a:fld>
            <a:endParaRPr lang="ca-ES" altLang="ca-ES">
              <a:solidFill>
                <a:srgbClr val="898989"/>
              </a:solidFill>
            </a:endParaRPr>
          </a:p>
        </p:txBody>
      </p:sp>
      <p:pic>
        <p:nvPicPr>
          <p:cNvPr id="9" name="Imatg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360" y="6133778"/>
            <a:ext cx="1711809" cy="382905"/>
          </a:xfrm>
          <a:prstGeom prst="rect">
            <a:avLst/>
          </a:prstGeom>
        </p:spPr>
      </p:pic>
      <p:sp>
        <p:nvSpPr>
          <p:cNvPr id="7" name="Rectangle 6"/>
          <p:cNvSpPr/>
          <p:nvPr/>
        </p:nvSpPr>
        <p:spPr>
          <a:xfrm>
            <a:off x="599287" y="1484784"/>
            <a:ext cx="6096000" cy="369332"/>
          </a:xfrm>
          <a:prstGeom prst="rect">
            <a:avLst/>
          </a:prstGeom>
        </p:spPr>
        <p:txBody>
          <a:bodyPr>
            <a:spAutoFit/>
          </a:bodyPr>
          <a:lstStyle/>
          <a:p>
            <a:pPr algn="just"/>
            <a:r>
              <a:rPr lang="ca-ES" dirty="0" smtClean="0">
                <a:ea typeface="Times New Roman" panose="02020603050405020304" pitchFamily="18" charset="0"/>
              </a:rPr>
              <a:t>L’evolució de les reclamacions del servei ha estat la següent:</a:t>
            </a:r>
            <a:endParaRPr lang="ca-ES" dirty="0"/>
          </a:p>
        </p:txBody>
      </p:sp>
      <p:graphicFrame>
        <p:nvGraphicFramePr>
          <p:cNvPr id="8" name="Gràfic 7"/>
          <p:cNvGraphicFramePr>
            <a:graphicFrameLocks/>
          </p:cNvGraphicFramePr>
          <p:nvPr>
            <p:extLst>
              <p:ext uri="{D42A27DB-BD31-4B8C-83A1-F6EECF244321}">
                <p14:modId xmlns:p14="http://schemas.microsoft.com/office/powerpoint/2010/main" val="3943848600"/>
              </p:ext>
            </p:extLst>
          </p:nvPr>
        </p:nvGraphicFramePr>
        <p:xfrm>
          <a:off x="623888" y="2293144"/>
          <a:ext cx="5832152" cy="3296096"/>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9"/>
          <p:cNvSpPr/>
          <p:nvPr/>
        </p:nvSpPr>
        <p:spPr>
          <a:xfrm>
            <a:off x="7104112" y="1225689"/>
            <a:ext cx="4553242" cy="5078313"/>
          </a:xfrm>
          <a:prstGeom prst="rect">
            <a:avLst/>
          </a:prstGeom>
        </p:spPr>
        <p:txBody>
          <a:bodyPr wrap="square">
            <a:spAutoFit/>
          </a:bodyPr>
          <a:lstStyle/>
          <a:p>
            <a:pPr algn="just">
              <a:spcAft>
                <a:spcPts val="0"/>
              </a:spcAft>
            </a:pPr>
            <a:r>
              <a:rPr lang="ca-ES" sz="1200" dirty="0">
                <a:latin typeface="+mj-lt"/>
                <a:ea typeface="Times New Roman" panose="02020603050405020304" pitchFamily="18" charset="0"/>
              </a:rPr>
              <a:t>L’inici de la prestació del servei </a:t>
            </a:r>
            <a:r>
              <a:rPr lang="ca-ES" sz="1200" dirty="0" smtClean="0">
                <a:latin typeface="+mj-lt"/>
                <a:ea typeface="Times New Roman" panose="02020603050405020304" pitchFamily="18" charset="0"/>
              </a:rPr>
              <a:t>per part del concessionari La Hispano Igualadina va generar un nivell de reclamacions desconegut en aquesta línia: </a:t>
            </a:r>
            <a:r>
              <a:rPr lang="ca-ES" sz="1200" dirty="0">
                <a:latin typeface="+mj-lt"/>
                <a:ea typeface="Times New Roman" panose="02020603050405020304" pitchFamily="18" charset="0"/>
              </a:rPr>
              <a:t>l’enrenou que va suposar pels usuaris uns nous quadres horaris que canviaven els usos habituals, la gestió deficient de l’empresa i uns dies de fortes pluges, van comportar l’obertura un expedient informatiu a l’empresa pels dies 17 a 21 de desembre com a conseqüència d’una allau de reclamacions en els primers dies de servei. En menys de 15 dies es van rebre més de 70 reclamacions.</a:t>
            </a:r>
          </a:p>
          <a:p>
            <a:pPr algn="just">
              <a:spcAft>
                <a:spcPts val="0"/>
              </a:spcAft>
            </a:pPr>
            <a:endParaRPr lang="ca-ES" sz="1200" dirty="0">
              <a:latin typeface="+mj-lt"/>
              <a:ea typeface="Times New Roman" panose="02020603050405020304" pitchFamily="18" charset="0"/>
            </a:endParaRPr>
          </a:p>
          <a:p>
            <a:pPr algn="just">
              <a:spcAft>
                <a:spcPts val="0"/>
              </a:spcAft>
            </a:pPr>
            <a:r>
              <a:rPr lang="ca-ES" sz="1200" dirty="0">
                <a:latin typeface="+mj-lt"/>
                <a:ea typeface="Times New Roman" panose="02020603050405020304" pitchFamily="18" charset="0"/>
              </a:rPr>
              <a:t>Ja en aquest expedient es van posar de manifest els problemes d’aquest corredor que s’anirien repetint en els següents mesos:</a:t>
            </a:r>
          </a:p>
          <a:p>
            <a:pPr algn="just">
              <a:spcAft>
                <a:spcPts val="0"/>
              </a:spcAft>
            </a:pPr>
            <a:endParaRPr lang="ca-ES" sz="1200" dirty="0">
              <a:latin typeface="+mj-lt"/>
              <a:ea typeface="Times New Roman" panose="02020603050405020304" pitchFamily="18" charset="0"/>
            </a:endParaRPr>
          </a:p>
          <a:p>
            <a:pPr algn="just">
              <a:spcAft>
                <a:spcPts val="0"/>
              </a:spcAft>
            </a:pPr>
            <a:r>
              <a:rPr lang="ca-ES" sz="1200" dirty="0">
                <a:latin typeface="+mj-lt"/>
                <a:ea typeface="Times New Roman" panose="02020603050405020304" pitchFamily="18" charset="0"/>
              </a:rPr>
              <a:t>1.	Manca de fiabilitat dels horaris.</a:t>
            </a:r>
          </a:p>
          <a:p>
            <a:pPr algn="just">
              <a:spcAft>
                <a:spcPts val="0"/>
              </a:spcAft>
            </a:pPr>
            <a:r>
              <a:rPr lang="ca-ES" sz="1200" dirty="0">
                <a:latin typeface="+mj-lt"/>
                <a:ea typeface="Times New Roman" panose="02020603050405020304" pitchFamily="18" charset="0"/>
              </a:rPr>
              <a:t>2.	Averies dels vehicles.</a:t>
            </a:r>
          </a:p>
          <a:p>
            <a:pPr algn="just">
              <a:spcAft>
                <a:spcPts val="0"/>
              </a:spcAft>
            </a:pPr>
            <a:r>
              <a:rPr lang="ca-ES" sz="1200" dirty="0">
                <a:latin typeface="+mj-lt"/>
                <a:ea typeface="Times New Roman" panose="02020603050405020304" pitchFamily="18" charset="0"/>
              </a:rPr>
              <a:t>3.	Manca de coneixement dels conductors de les rutes i les parades, comportament dels conductors.</a:t>
            </a:r>
          </a:p>
          <a:p>
            <a:pPr marL="228600" indent="-228600" algn="just">
              <a:spcAft>
                <a:spcPts val="0"/>
              </a:spcAft>
              <a:buAutoNum type="arabicPeriod" startAt="4"/>
            </a:pPr>
            <a:r>
              <a:rPr lang="ca-ES" sz="1200" dirty="0" smtClean="0">
                <a:latin typeface="+mj-lt"/>
                <a:ea typeface="Times New Roman" panose="02020603050405020304" pitchFamily="18" charset="0"/>
              </a:rPr>
              <a:t>Manca </a:t>
            </a:r>
            <a:r>
              <a:rPr lang="ca-ES" sz="1200" dirty="0">
                <a:latin typeface="+mj-lt"/>
                <a:ea typeface="Times New Roman" panose="02020603050405020304" pitchFamily="18" charset="0"/>
              </a:rPr>
              <a:t>de canals de comunicació adequats amb l’empresa</a:t>
            </a:r>
            <a:r>
              <a:rPr lang="ca-ES" sz="1200" dirty="0" smtClean="0">
                <a:latin typeface="+mj-lt"/>
                <a:ea typeface="Times New Roman" panose="02020603050405020304" pitchFamily="18" charset="0"/>
              </a:rPr>
              <a:t>.</a:t>
            </a:r>
          </a:p>
          <a:p>
            <a:pPr marL="228600" indent="-228600" algn="just">
              <a:spcAft>
                <a:spcPts val="0"/>
              </a:spcAft>
              <a:buAutoNum type="arabicPeriod" startAt="4"/>
            </a:pPr>
            <a:endParaRPr lang="ca-ES" sz="1200" dirty="0">
              <a:latin typeface="+mj-lt"/>
              <a:ea typeface="Times New Roman" panose="02020603050405020304" pitchFamily="18" charset="0"/>
            </a:endParaRPr>
          </a:p>
          <a:p>
            <a:pPr algn="just">
              <a:spcAft>
                <a:spcPts val="0"/>
              </a:spcAft>
            </a:pPr>
            <a:r>
              <a:rPr lang="ca-ES" sz="1200" dirty="0" smtClean="0">
                <a:latin typeface="+mj-lt"/>
                <a:ea typeface="Times New Roman" panose="02020603050405020304" pitchFamily="18" charset="0"/>
              </a:rPr>
              <a:t>Com a conseqüència d’aquesta situació durant el període 2017-2018 es van obrir expedients sancionadors, es va realitzar una auditoria externa sobre la prestació del servei i es van crear els serveis de busos exprés e22 i e23. </a:t>
            </a:r>
          </a:p>
          <a:p>
            <a:pPr algn="just">
              <a:spcAft>
                <a:spcPts val="0"/>
              </a:spcAft>
            </a:pPr>
            <a:endParaRPr lang="ca-ES" sz="1200" dirty="0" smtClean="0">
              <a:latin typeface="+mj-lt"/>
              <a:ea typeface="Times New Roman" panose="02020603050405020304" pitchFamily="18" charset="0"/>
            </a:endParaRPr>
          </a:p>
          <a:p>
            <a:pPr algn="just">
              <a:spcAft>
                <a:spcPts val="0"/>
              </a:spcAft>
            </a:pPr>
            <a:r>
              <a:rPr lang="ca-ES" sz="1200" dirty="0"/>
              <a:t>Les reclamacions </a:t>
            </a:r>
            <a:r>
              <a:rPr lang="ca-ES" sz="1200" dirty="0" smtClean="0"/>
              <a:t>van començar a reduir-se molt </a:t>
            </a:r>
            <a:r>
              <a:rPr lang="ca-ES" sz="1200" dirty="0"/>
              <a:t>des del novembre de 2017 </a:t>
            </a:r>
            <a:r>
              <a:rPr lang="ca-ES" sz="1200" dirty="0" smtClean="0"/>
              <a:t>i van continuar sent molt baixes fins a setembre de 2022.</a:t>
            </a:r>
            <a:endParaRPr lang="ca-ES" sz="1200" dirty="0"/>
          </a:p>
          <a:p>
            <a:pPr algn="just">
              <a:spcAft>
                <a:spcPts val="0"/>
              </a:spcAft>
            </a:pPr>
            <a:endParaRPr lang="ca-ES" sz="1200" dirty="0" smtClean="0">
              <a:latin typeface="+mj-lt"/>
              <a:ea typeface="Times New Roman" panose="02020603050405020304" pitchFamily="18" charset="0"/>
            </a:endParaRPr>
          </a:p>
          <a:p>
            <a:pPr algn="just">
              <a:spcAft>
                <a:spcPts val="0"/>
              </a:spcAft>
            </a:pPr>
            <a:endParaRPr lang="ca-ES" sz="1200" dirty="0">
              <a:latin typeface="+mj-lt"/>
              <a:ea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ítol 1">
            <a:extLst>
              <a:ext uri="{FF2B5EF4-FFF2-40B4-BE49-F238E27FC236}">
                <a16:creationId xmlns:a16="http://schemas.microsoft.com/office/drawing/2014/main" id="{D649FF8B-6D74-4C0A-BC14-C31F26B0C9F4}"/>
              </a:ext>
            </a:extLst>
          </p:cNvPr>
          <p:cNvSpPr>
            <a:spLocks noGrp="1"/>
          </p:cNvSpPr>
          <p:nvPr>
            <p:ph type="title"/>
          </p:nvPr>
        </p:nvSpPr>
        <p:spPr>
          <a:xfrm>
            <a:off x="623888" y="581025"/>
            <a:ext cx="11426825" cy="506413"/>
          </a:xfrm>
        </p:spPr>
        <p:txBody>
          <a:bodyPr/>
          <a:lstStyle/>
          <a:p>
            <a:pPr eaLnBrk="1" hangingPunct="1"/>
            <a:r>
              <a:rPr lang="es-ES" altLang="ca-ES" dirty="0" err="1" smtClean="0"/>
              <a:t>Antecedents</a:t>
            </a:r>
            <a:endParaRPr lang="es-ES" altLang="ca-ES" dirty="0"/>
          </a:p>
        </p:txBody>
      </p:sp>
      <p:sp>
        <p:nvSpPr>
          <p:cNvPr id="9222" name="Contenidor de número de diapositiva 5">
            <a:extLst>
              <a:ext uri="{FF2B5EF4-FFF2-40B4-BE49-F238E27FC236}">
                <a16:creationId xmlns:a16="http://schemas.microsoft.com/office/drawing/2014/main" id="{3F96BC56-8464-4090-B97E-FC11E5DD40BF}"/>
              </a:ext>
            </a:extLst>
          </p:cNvPr>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00000"/>
              </a:buClr>
              <a:buFont typeface="Wingdings 2" panose="05020102010507070707" pitchFamily="18"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Font typeface="Wingdings" panose="05000000000000000000" pitchFamily="2" charset="2"/>
              <a:buChar char="§"/>
              <a:defRPr sz="16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9pPr>
          </a:lstStyle>
          <a:p>
            <a:pPr>
              <a:spcBef>
                <a:spcPct val="0"/>
              </a:spcBef>
              <a:buClrTx/>
              <a:buFontTx/>
              <a:buNone/>
            </a:pPr>
            <a:fld id="{5AEA9AE8-BBC7-44C4-AB4B-5C76FBD99C5A}" type="slidenum">
              <a:rPr lang="ca-ES" altLang="ca-ES">
                <a:solidFill>
                  <a:srgbClr val="898989"/>
                </a:solidFill>
              </a:rPr>
              <a:pPr>
                <a:spcBef>
                  <a:spcPct val="0"/>
                </a:spcBef>
                <a:buClrTx/>
                <a:buFontTx/>
                <a:buNone/>
              </a:pPr>
              <a:t>5</a:t>
            </a:fld>
            <a:endParaRPr lang="ca-ES" altLang="ca-ES">
              <a:solidFill>
                <a:srgbClr val="898989"/>
              </a:solidFill>
            </a:endParaRPr>
          </a:p>
        </p:txBody>
      </p:sp>
      <p:pic>
        <p:nvPicPr>
          <p:cNvPr id="9" name="Imatg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360" y="6133778"/>
            <a:ext cx="1711809" cy="382905"/>
          </a:xfrm>
          <a:prstGeom prst="rect">
            <a:avLst/>
          </a:prstGeom>
        </p:spPr>
      </p:pic>
      <p:sp>
        <p:nvSpPr>
          <p:cNvPr id="10" name="Rectangle 9"/>
          <p:cNvSpPr/>
          <p:nvPr/>
        </p:nvSpPr>
        <p:spPr>
          <a:xfrm>
            <a:off x="5735960" y="1412776"/>
            <a:ext cx="5489346" cy="1938992"/>
          </a:xfrm>
          <a:prstGeom prst="rect">
            <a:avLst/>
          </a:prstGeom>
        </p:spPr>
        <p:txBody>
          <a:bodyPr wrap="square">
            <a:spAutoFit/>
          </a:bodyPr>
          <a:lstStyle/>
          <a:p>
            <a:pPr algn="just">
              <a:spcAft>
                <a:spcPts val="0"/>
              </a:spcAft>
            </a:pPr>
            <a:r>
              <a:rPr lang="ca-ES" sz="1200" dirty="0" smtClean="0">
                <a:latin typeface="+mj-lt"/>
                <a:ea typeface="Times New Roman" panose="02020603050405020304" pitchFamily="18" charset="0"/>
              </a:rPr>
              <a:t>Durant el primer trimestre de 2023 han continuat arribant reclamacions al Servei Territorial de Transports de Barcelona. Aquestes dades són provisionals atès que durant les properes setmanes encara es poden rebre més queixes del mes de març.</a:t>
            </a:r>
          </a:p>
          <a:p>
            <a:pPr algn="just">
              <a:spcAft>
                <a:spcPts val="0"/>
              </a:spcAft>
            </a:pPr>
            <a:endParaRPr lang="ca-ES" sz="1200" dirty="0">
              <a:latin typeface="+mj-lt"/>
            </a:endParaRPr>
          </a:p>
          <a:p>
            <a:pPr algn="just">
              <a:spcAft>
                <a:spcPts val="0"/>
              </a:spcAft>
            </a:pPr>
            <a:r>
              <a:rPr lang="ca-ES" sz="1200" dirty="0" smtClean="0">
                <a:latin typeface="+mj-lt"/>
              </a:rPr>
              <a:t>Per tipologia, la queixa més habitual és per incompliment horari (el vehicle no passa, passa amb retard,), si bé aquest tipus de queixa pot tenir diverses causes, com pot ser que el vehicle no ha passat per la parada per anar ple, per les circumstàncies del trànsit, per una incorrecte planificació del servei, etc.</a:t>
            </a:r>
            <a:endParaRPr lang="ca-ES" sz="1200" dirty="0"/>
          </a:p>
          <a:p>
            <a:pPr algn="just">
              <a:spcAft>
                <a:spcPts val="0"/>
              </a:spcAft>
            </a:pPr>
            <a:endParaRPr lang="ca-ES" sz="1200" dirty="0" smtClean="0">
              <a:latin typeface="+mj-lt"/>
              <a:ea typeface="Times New Roman" panose="02020603050405020304" pitchFamily="18" charset="0"/>
            </a:endParaRPr>
          </a:p>
          <a:p>
            <a:pPr algn="just">
              <a:spcAft>
                <a:spcPts val="0"/>
              </a:spcAft>
            </a:pPr>
            <a:endParaRPr lang="ca-ES" sz="1200" dirty="0">
              <a:latin typeface="+mj-lt"/>
              <a:ea typeface="Times New Roman" panose="02020603050405020304" pitchFamily="18" charset="0"/>
            </a:endParaRPr>
          </a:p>
        </p:txBody>
      </p:sp>
      <p:graphicFrame>
        <p:nvGraphicFramePr>
          <p:cNvPr id="11" name="Gràfic 10"/>
          <p:cNvGraphicFramePr>
            <a:graphicFrameLocks/>
          </p:cNvGraphicFramePr>
          <p:nvPr>
            <p:extLst>
              <p:ext uri="{D42A27DB-BD31-4B8C-83A1-F6EECF244321}">
                <p14:modId xmlns:p14="http://schemas.microsoft.com/office/powerpoint/2010/main" val="3615434397"/>
              </p:ext>
            </p:extLst>
          </p:nvPr>
        </p:nvGraphicFramePr>
        <p:xfrm>
          <a:off x="645113" y="1412776"/>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Gràfic 11"/>
          <p:cNvGraphicFramePr>
            <a:graphicFrameLocks/>
          </p:cNvGraphicFramePr>
          <p:nvPr>
            <p:extLst>
              <p:ext uri="{D42A27DB-BD31-4B8C-83A1-F6EECF244321}">
                <p14:modId xmlns:p14="http://schemas.microsoft.com/office/powerpoint/2010/main" val="2607865490"/>
              </p:ext>
            </p:extLst>
          </p:nvPr>
        </p:nvGraphicFramePr>
        <p:xfrm>
          <a:off x="5879976" y="3045768"/>
          <a:ext cx="5679152" cy="366820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338378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ítol 1">
            <a:extLst>
              <a:ext uri="{FF2B5EF4-FFF2-40B4-BE49-F238E27FC236}">
                <a16:creationId xmlns:a16="http://schemas.microsoft.com/office/drawing/2014/main" id="{D649FF8B-6D74-4C0A-BC14-C31F26B0C9F4}"/>
              </a:ext>
            </a:extLst>
          </p:cNvPr>
          <p:cNvSpPr>
            <a:spLocks noGrp="1"/>
          </p:cNvSpPr>
          <p:nvPr>
            <p:ph type="title"/>
          </p:nvPr>
        </p:nvSpPr>
        <p:spPr>
          <a:xfrm>
            <a:off x="623888" y="581025"/>
            <a:ext cx="11426825" cy="506413"/>
          </a:xfrm>
        </p:spPr>
        <p:txBody>
          <a:bodyPr/>
          <a:lstStyle/>
          <a:p>
            <a:pPr eaLnBrk="1" hangingPunct="1"/>
            <a:r>
              <a:rPr lang="es-ES" altLang="ca-ES" dirty="0" err="1" smtClean="0"/>
              <a:t>Proposta</a:t>
            </a:r>
            <a:r>
              <a:rPr lang="es-ES" altLang="ca-ES" dirty="0" smtClean="0"/>
              <a:t> </a:t>
            </a:r>
            <a:r>
              <a:rPr lang="es-ES" altLang="ca-ES" dirty="0" err="1" smtClean="0"/>
              <a:t>d’increment</a:t>
            </a:r>
            <a:r>
              <a:rPr lang="es-ES" altLang="ca-ES" dirty="0" smtClean="0"/>
              <a:t> </a:t>
            </a:r>
            <a:r>
              <a:rPr lang="es-ES" altLang="ca-ES" dirty="0" err="1" smtClean="0"/>
              <a:t>d’oferta</a:t>
            </a:r>
            <a:r>
              <a:rPr lang="es-ES" altLang="ca-ES" dirty="0" smtClean="0"/>
              <a:t> - </a:t>
            </a:r>
            <a:r>
              <a:rPr lang="es-ES" altLang="ca-ES" dirty="0" err="1" smtClean="0"/>
              <a:t>Olesa</a:t>
            </a:r>
            <a:endParaRPr lang="es-ES" altLang="ca-ES" dirty="0"/>
          </a:p>
        </p:txBody>
      </p:sp>
      <p:sp>
        <p:nvSpPr>
          <p:cNvPr id="9222" name="Contenidor de número de diapositiva 5">
            <a:extLst>
              <a:ext uri="{FF2B5EF4-FFF2-40B4-BE49-F238E27FC236}">
                <a16:creationId xmlns:a16="http://schemas.microsoft.com/office/drawing/2014/main" id="{3F96BC56-8464-4090-B97E-FC11E5DD40BF}"/>
              </a:ext>
            </a:extLst>
          </p:cNvPr>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00000"/>
              </a:buClr>
              <a:buFont typeface="Wingdings 2" panose="05020102010507070707" pitchFamily="18"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Font typeface="Wingdings" panose="05000000000000000000" pitchFamily="2" charset="2"/>
              <a:buChar char="§"/>
              <a:defRPr sz="16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9pPr>
          </a:lstStyle>
          <a:p>
            <a:pPr>
              <a:spcBef>
                <a:spcPct val="0"/>
              </a:spcBef>
              <a:buClrTx/>
              <a:buFontTx/>
              <a:buNone/>
            </a:pPr>
            <a:fld id="{5AEA9AE8-BBC7-44C4-AB4B-5C76FBD99C5A}" type="slidenum">
              <a:rPr lang="ca-ES" altLang="ca-ES">
                <a:solidFill>
                  <a:srgbClr val="898989"/>
                </a:solidFill>
              </a:rPr>
              <a:pPr>
                <a:spcBef>
                  <a:spcPct val="0"/>
                </a:spcBef>
                <a:buClrTx/>
                <a:buFontTx/>
                <a:buNone/>
              </a:pPr>
              <a:t>6</a:t>
            </a:fld>
            <a:endParaRPr lang="ca-ES" altLang="ca-ES">
              <a:solidFill>
                <a:srgbClr val="898989"/>
              </a:solidFill>
            </a:endParaRPr>
          </a:p>
        </p:txBody>
      </p:sp>
      <p:pic>
        <p:nvPicPr>
          <p:cNvPr id="9" name="Imatg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360" y="6133778"/>
            <a:ext cx="1711809" cy="382905"/>
          </a:xfrm>
          <a:prstGeom prst="rect">
            <a:avLst/>
          </a:prstGeom>
        </p:spPr>
      </p:pic>
      <p:sp>
        <p:nvSpPr>
          <p:cNvPr id="10" name="Rectangle 9"/>
          <p:cNvSpPr/>
          <p:nvPr/>
        </p:nvSpPr>
        <p:spPr>
          <a:xfrm>
            <a:off x="5736787" y="1484784"/>
            <a:ext cx="5489346" cy="2062103"/>
          </a:xfrm>
          <a:prstGeom prst="rect">
            <a:avLst/>
          </a:prstGeom>
        </p:spPr>
        <p:txBody>
          <a:bodyPr wrap="square">
            <a:spAutoFit/>
          </a:bodyPr>
          <a:lstStyle/>
          <a:p>
            <a:pPr algn="just">
              <a:spcAft>
                <a:spcPts val="0"/>
              </a:spcAft>
            </a:pPr>
            <a:r>
              <a:rPr lang="ca-ES" sz="1600" dirty="0" smtClean="0">
                <a:latin typeface="+mj-lt"/>
                <a:ea typeface="Times New Roman" panose="02020603050405020304" pitchFamily="18" charset="0"/>
              </a:rPr>
              <a:t>De les anteriors gràfiques es dedueix una correlació entre l’increment de la demanda un cop superada la situació de la pandèmia i el nombre de reclamacions en el servei.</a:t>
            </a:r>
          </a:p>
          <a:p>
            <a:pPr algn="just">
              <a:spcAft>
                <a:spcPts val="0"/>
              </a:spcAft>
            </a:pPr>
            <a:endParaRPr lang="ca-ES" sz="1600" dirty="0">
              <a:latin typeface="+mj-lt"/>
            </a:endParaRPr>
          </a:p>
          <a:p>
            <a:pPr algn="just">
              <a:spcAft>
                <a:spcPts val="0"/>
              </a:spcAft>
            </a:pPr>
            <a:r>
              <a:rPr lang="ca-ES" sz="1600" dirty="0" smtClean="0">
                <a:latin typeface="+mj-lt"/>
              </a:rPr>
              <a:t>Una millora de l’oferta en les hores punta hauria de millorar el funcionament actual de la línia i permetre assumir el creixement tendencial de demanda.</a:t>
            </a:r>
            <a:endParaRPr lang="ca-ES" sz="1600" dirty="0" smtClean="0">
              <a:latin typeface="+mj-lt"/>
              <a:ea typeface="Times New Roman" panose="02020603050405020304" pitchFamily="18" charset="0"/>
            </a:endParaRPr>
          </a:p>
          <a:p>
            <a:pPr algn="just">
              <a:spcAft>
                <a:spcPts val="0"/>
              </a:spcAft>
            </a:pPr>
            <a:endParaRPr lang="ca-ES" sz="1600" dirty="0">
              <a:latin typeface="+mj-lt"/>
              <a:ea typeface="Times New Roman" panose="02020603050405020304" pitchFamily="18" charset="0"/>
            </a:endParaRPr>
          </a:p>
        </p:txBody>
      </p:sp>
      <p:graphicFrame>
        <p:nvGraphicFramePr>
          <p:cNvPr id="8" name="Gràfic 7"/>
          <p:cNvGraphicFramePr>
            <a:graphicFrameLocks/>
          </p:cNvGraphicFramePr>
          <p:nvPr>
            <p:extLst>
              <p:ext uri="{D42A27DB-BD31-4B8C-83A1-F6EECF244321}">
                <p14:modId xmlns:p14="http://schemas.microsoft.com/office/powerpoint/2010/main" val="1089869215"/>
              </p:ext>
            </p:extLst>
          </p:nvPr>
        </p:nvGraphicFramePr>
        <p:xfrm>
          <a:off x="335361" y="1484784"/>
          <a:ext cx="5040560" cy="3312368"/>
        </p:xfrm>
        <a:graphic>
          <a:graphicData uri="http://schemas.openxmlformats.org/drawingml/2006/chart">
            <c:chart xmlns:c="http://schemas.openxmlformats.org/drawingml/2006/chart" xmlns:r="http://schemas.openxmlformats.org/officeDocument/2006/relationships" r:id="rId3"/>
          </a:graphicData>
        </a:graphic>
      </p:graphicFrame>
      <p:sp>
        <p:nvSpPr>
          <p:cNvPr id="13" name="Rectangle 12"/>
          <p:cNvSpPr/>
          <p:nvPr/>
        </p:nvSpPr>
        <p:spPr>
          <a:xfrm>
            <a:off x="5735960" y="3429000"/>
            <a:ext cx="5489346" cy="3016210"/>
          </a:xfrm>
          <a:prstGeom prst="rect">
            <a:avLst/>
          </a:prstGeom>
        </p:spPr>
        <p:txBody>
          <a:bodyPr wrap="square">
            <a:spAutoFit/>
          </a:bodyPr>
          <a:lstStyle/>
          <a:p>
            <a:pPr algn="just">
              <a:spcAft>
                <a:spcPts val="0"/>
              </a:spcAft>
            </a:pPr>
            <a:r>
              <a:rPr lang="ca-ES" sz="1600" dirty="0" smtClean="0">
                <a:latin typeface="+mj-lt"/>
                <a:ea typeface="Times New Roman" panose="02020603050405020304" pitchFamily="18" charset="0"/>
              </a:rPr>
              <a:t>La proposta de millora consisteix en:</a:t>
            </a:r>
          </a:p>
          <a:p>
            <a:pPr algn="just">
              <a:spcAft>
                <a:spcPts val="0"/>
              </a:spcAft>
            </a:pPr>
            <a:endParaRPr lang="ca-ES" sz="1600" dirty="0" smtClean="0">
              <a:latin typeface="+mj-lt"/>
              <a:ea typeface="Times New Roman" panose="02020603050405020304" pitchFamily="18" charset="0"/>
            </a:endParaRPr>
          </a:p>
          <a:p>
            <a:pPr marL="285750" indent="-285750" algn="just">
              <a:spcAft>
                <a:spcPts val="0"/>
              </a:spcAft>
              <a:buFont typeface="Arial" panose="020B0604020202020204" pitchFamily="34" charset="0"/>
              <a:buChar char="•"/>
            </a:pPr>
            <a:r>
              <a:rPr lang="ca-ES" sz="1600" dirty="0" smtClean="0">
                <a:latin typeface="+mj-lt"/>
              </a:rPr>
              <a:t>Situar 2 nous vehicles de gran capacitat (fins a 67 places assegudes) en funcionament de dilluns a divendres excepte el mes d’agost.</a:t>
            </a:r>
          </a:p>
          <a:p>
            <a:pPr marL="285750" indent="-285750" algn="just">
              <a:spcAft>
                <a:spcPts val="0"/>
              </a:spcAft>
              <a:buFont typeface="Arial" panose="020B0604020202020204" pitchFamily="34" charset="0"/>
              <a:buChar char="•"/>
            </a:pPr>
            <a:r>
              <a:rPr lang="ca-ES" sz="1600" dirty="0" smtClean="0"/>
              <a:t>Un vehicle seria destinat al servei </a:t>
            </a:r>
            <a:r>
              <a:rPr lang="ca-ES" sz="1600" dirty="0"/>
              <a:t>(e23) Olesa – Barcelona </a:t>
            </a:r>
            <a:r>
              <a:rPr lang="ca-ES" sz="1600" dirty="0" smtClean="0"/>
              <a:t>i </a:t>
            </a:r>
            <a:r>
              <a:rPr lang="ca-ES" sz="1600" dirty="0" smtClean="0"/>
              <a:t>l’altre </a:t>
            </a:r>
            <a:r>
              <a:rPr lang="ca-ES" sz="1600" dirty="0" smtClean="0"/>
              <a:t>al (</a:t>
            </a:r>
            <a:r>
              <a:rPr lang="ca-ES" sz="1600" dirty="0"/>
              <a:t>e22) Manresa – Barcelona , </a:t>
            </a:r>
            <a:r>
              <a:rPr lang="ca-ES" sz="1600" dirty="0" smtClean="0"/>
              <a:t>configurant un total de 9+9 noves expedicions que milloraran la capacitat del corredor.</a:t>
            </a:r>
          </a:p>
          <a:p>
            <a:pPr marL="285750" indent="-285750" algn="just">
              <a:spcAft>
                <a:spcPts val="0"/>
              </a:spcAft>
              <a:buFont typeface="Arial" panose="020B0604020202020204" pitchFamily="34" charset="0"/>
              <a:buChar char="•"/>
            </a:pPr>
            <a:r>
              <a:rPr lang="ca-ES" sz="1600" dirty="0" smtClean="0"/>
              <a:t>Aquesta actuació suposa un cost d’uns 370.000 euros anuals.</a:t>
            </a:r>
            <a:endParaRPr lang="ca-ES" sz="1400" dirty="0" smtClean="0">
              <a:latin typeface="+mj-lt"/>
              <a:ea typeface="Times New Roman" panose="02020603050405020304" pitchFamily="18" charset="0"/>
            </a:endParaRPr>
          </a:p>
          <a:p>
            <a:pPr algn="just">
              <a:spcAft>
                <a:spcPts val="0"/>
              </a:spcAft>
            </a:pPr>
            <a:endParaRPr lang="ca-ES" sz="1400" dirty="0">
              <a:latin typeface="+mj-lt"/>
              <a:ea typeface="Times New Roman" panose="02020603050405020304" pitchFamily="18" charset="0"/>
            </a:endParaRPr>
          </a:p>
        </p:txBody>
      </p:sp>
    </p:spTree>
    <p:extLst>
      <p:ext uri="{BB962C8B-B14F-4D97-AF65-F5344CB8AC3E}">
        <p14:creationId xmlns:p14="http://schemas.microsoft.com/office/powerpoint/2010/main" val="7281845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ítol 1">
            <a:extLst>
              <a:ext uri="{FF2B5EF4-FFF2-40B4-BE49-F238E27FC236}">
                <a16:creationId xmlns:a16="http://schemas.microsoft.com/office/drawing/2014/main" id="{D649FF8B-6D74-4C0A-BC14-C31F26B0C9F4}"/>
              </a:ext>
            </a:extLst>
          </p:cNvPr>
          <p:cNvSpPr>
            <a:spLocks noGrp="1"/>
          </p:cNvSpPr>
          <p:nvPr>
            <p:ph type="title"/>
          </p:nvPr>
        </p:nvSpPr>
        <p:spPr>
          <a:xfrm>
            <a:off x="623888" y="581025"/>
            <a:ext cx="11426825" cy="506413"/>
          </a:xfrm>
        </p:spPr>
        <p:txBody>
          <a:bodyPr/>
          <a:lstStyle/>
          <a:p>
            <a:pPr eaLnBrk="1" hangingPunct="1"/>
            <a:r>
              <a:rPr lang="es-ES" altLang="ca-ES" dirty="0" err="1" smtClean="0"/>
              <a:t>Proposta</a:t>
            </a:r>
            <a:r>
              <a:rPr lang="es-ES" altLang="ca-ES" dirty="0" smtClean="0"/>
              <a:t> </a:t>
            </a:r>
            <a:r>
              <a:rPr lang="es-ES" altLang="ca-ES" dirty="0" err="1" smtClean="0"/>
              <a:t>d’increment</a:t>
            </a:r>
            <a:r>
              <a:rPr lang="es-ES" altLang="ca-ES" dirty="0" smtClean="0"/>
              <a:t> </a:t>
            </a:r>
            <a:r>
              <a:rPr lang="es-ES" altLang="ca-ES" dirty="0" err="1" smtClean="0"/>
              <a:t>d’oferta</a:t>
            </a:r>
            <a:r>
              <a:rPr lang="es-ES" altLang="ca-ES" dirty="0" smtClean="0"/>
              <a:t> - </a:t>
            </a:r>
            <a:r>
              <a:rPr lang="es-ES" altLang="ca-ES" dirty="0" err="1" smtClean="0"/>
              <a:t>Olesa</a:t>
            </a:r>
            <a:endParaRPr lang="es-ES" altLang="ca-ES" dirty="0"/>
          </a:p>
        </p:txBody>
      </p:sp>
      <p:sp>
        <p:nvSpPr>
          <p:cNvPr id="9222" name="Contenidor de número de diapositiva 5">
            <a:extLst>
              <a:ext uri="{FF2B5EF4-FFF2-40B4-BE49-F238E27FC236}">
                <a16:creationId xmlns:a16="http://schemas.microsoft.com/office/drawing/2014/main" id="{3F96BC56-8464-4090-B97E-FC11E5DD40BF}"/>
              </a:ext>
            </a:extLst>
          </p:cNvPr>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00000"/>
              </a:buClr>
              <a:buFont typeface="Wingdings 2" panose="05020102010507070707" pitchFamily="18"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Font typeface="Wingdings" panose="05000000000000000000" pitchFamily="2" charset="2"/>
              <a:buChar char="§"/>
              <a:defRPr sz="16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9pPr>
          </a:lstStyle>
          <a:p>
            <a:pPr>
              <a:spcBef>
                <a:spcPct val="0"/>
              </a:spcBef>
              <a:buClrTx/>
              <a:buFontTx/>
              <a:buNone/>
            </a:pPr>
            <a:fld id="{5AEA9AE8-BBC7-44C4-AB4B-5C76FBD99C5A}" type="slidenum">
              <a:rPr lang="ca-ES" altLang="ca-ES">
                <a:solidFill>
                  <a:srgbClr val="898989"/>
                </a:solidFill>
              </a:rPr>
              <a:pPr>
                <a:spcBef>
                  <a:spcPct val="0"/>
                </a:spcBef>
                <a:buClrTx/>
                <a:buFontTx/>
                <a:buNone/>
              </a:pPr>
              <a:t>7</a:t>
            </a:fld>
            <a:endParaRPr lang="ca-ES" altLang="ca-ES">
              <a:solidFill>
                <a:srgbClr val="898989"/>
              </a:solidFill>
            </a:endParaRPr>
          </a:p>
        </p:txBody>
      </p:sp>
      <p:pic>
        <p:nvPicPr>
          <p:cNvPr id="9" name="Imatg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60" y="6133778"/>
            <a:ext cx="1711809" cy="382905"/>
          </a:xfrm>
          <a:prstGeom prst="rect">
            <a:avLst/>
          </a:prstGeom>
        </p:spPr>
      </p:pic>
      <p:sp>
        <p:nvSpPr>
          <p:cNvPr id="15" name="Rectangle 14"/>
          <p:cNvSpPr/>
          <p:nvPr/>
        </p:nvSpPr>
        <p:spPr>
          <a:xfrm>
            <a:off x="7390110" y="1516844"/>
            <a:ext cx="4514553" cy="4016484"/>
          </a:xfrm>
          <a:prstGeom prst="rect">
            <a:avLst/>
          </a:prstGeom>
        </p:spPr>
        <p:txBody>
          <a:bodyPr wrap="square">
            <a:spAutoFit/>
          </a:bodyPr>
          <a:lstStyle/>
          <a:p>
            <a:pPr algn="just">
              <a:spcAft>
                <a:spcPts val="0"/>
              </a:spcAft>
            </a:pPr>
            <a:r>
              <a:rPr lang="ca-ES" sz="1500" b="1" dirty="0" smtClean="0">
                <a:latin typeface="+mj-lt"/>
                <a:ea typeface="Times New Roman" panose="02020603050405020304" pitchFamily="18" charset="0"/>
              </a:rPr>
              <a:t>Sentit Olesa – Barcelona:</a:t>
            </a:r>
          </a:p>
          <a:p>
            <a:pPr algn="just">
              <a:spcAft>
                <a:spcPts val="0"/>
              </a:spcAft>
            </a:pPr>
            <a:endParaRPr lang="ca-ES" sz="1500" b="1" dirty="0" smtClean="0">
              <a:latin typeface="+mj-lt"/>
              <a:ea typeface="Times New Roman" panose="02020603050405020304" pitchFamily="18" charset="0"/>
            </a:endParaRPr>
          </a:p>
          <a:p>
            <a:pPr marL="285750" indent="-285750" algn="just">
              <a:spcAft>
                <a:spcPts val="0"/>
              </a:spcAft>
              <a:buFontTx/>
              <a:buChar char="-"/>
            </a:pPr>
            <a:r>
              <a:rPr lang="ca-ES" sz="1500" dirty="0">
                <a:latin typeface="+mj-lt"/>
              </a:rPr>
              <a:t>Es crea una nova expedició </a:t>
            </a:r>
            <a:r>
              <a:rPr lang="ca-ES" sz="1500" dirty="0" smtClean="0">
                <a:latin typeface="+mj-lt"/>
              </a:rPr>
              <a:t>exprés e23 a </a:t>
            </a:r>
            <a:r>
              <a:rPr lang="ca-ES" sz="1500" dirty="0">
                <a:latin typeface="+mj-lt"/>
              </a:rPr>
              <a:t>les </a:t>
            </a:r>
            <a:r>
              <a:rPr lang="ca-ES" sz="1500" dirty="0" smtClean="0">
                <a:latin typeface="+mj-lt"/>
              </a:rPr>
              <a:t>6.00h.</a:t>
            </a:r>
            <a:endParaRPr lang="ca-ES" sz="1500" dirty="0">
              <a:latin typeface="+mj-lt"/>
            </a:endParaRPr>
          </a:p>
          <a:p>
            <a:pPr marL="285750" indent="-285750" algn="just">
              <a:spcAft>
                <a:spcPts val="0"/>
              </a:spcAft>
              <a:buFontTx/>
              <a:buChar char="-"/>
            </a:pPr>
            <a:r>
              <a:rPr lang="ca-ES" sz="1500" dirty="0" smtClean="0">
                <a:latin typeface="+mj-lt"/>
              </a:rPr>
              <a:t>L’expedició actual de les 6.10h passa a realitzar-se a les 6.15h.</a:t>
            </a:r>
          </a:p>
          <a:p>
            <a:pPr marL="285750" indent="-285750" algn="just">
              <a:spcAft>
                <a:spcPts val="0"/>
              </a:spcAft>
              <a:buFontTx/>
              <a:buChar char="-"/>
            </a:pPr>
            <a:r>
              <a:rPr lang="ca-ES" sz="1500" dirty="0" smtClean="0">
                <a:latin typeface="+mj-lt"/>
              </a:rPr>
              <a:t>Es crea una nova expedició exprés e23 a les 7.50h.</a:t>
            </a:r>
          </a:p>
          <a:p>
            <a:pPr marL="285750" indent="-285750" algn="just">
              <a:spcAft>
                <a:spcPts val="0"/>
              </a:spcAft>
              <a:buFontTx/>
              <a:buChar char="-"/>
            </a:pPr>
            <a:r>
              <a:rPr lang="ca-ES" sz="1500" dirty="0" smtClean="0">
                <a:latin typeface="+mj-lt"/>
              </a:rPr>
              <a:t>Es crea una nova expedició exprés e23 a les 12.25h.</a:t>
            </a:r>
          </a:p>
          <a:p>
            <a:pPr marL="285750" indent="-285750" algn="just">
              <a:spcAft>
                <a:spcPts val="0"/>
              </a:spcAft>
              <a:buFontTx/>
              <a:buChar char="-"/>
            </a:pPr>
            <a:r>
              <a:rPr lang="ca-ES" sz="1500" dirty="0" smtClean="0">
                <a:latin typeface="+mj-lt"/>
              </a:rPr>
              <a:t>Es crea una nova expedició no exprés a les 13.05h.</a:t>
            </a:r>
          </a:p>
          <a:p>
            <a:pPr marL="285750" indent="-285750" algn="just">
              <a:spcAft>
                <a:spcPts val="0"/>
              </a:spcAft>
              <a:buFontTx/>
              <a:buChar char="-"/>
            </a:pPr>
            <a:r>
              <a:rPr lang="ca-ES" sz="1500" dirty="0" smtClean="0">
                <a:latin typeface="+mj-lt"/>
              </a:rPr>
              <a:t>Les expedicions de les 13.26h i </a:t>
            </a:r>
            <a:r>
              <a:rPr lang="ca-ES" sz="1500" dirty="0" smtClean="0">
                <a:latin typeface="+mj-lt"/>
              </a:rPr>
              <a:t>15.43h (lectius)  </a:t>
            </a:r>
            <a:r>
              <a:rPr lang="ca-ES" sz="1500" dirty="0" smtClean="0">
                <a:latin typeface="+mj-lt"/>
              </a:rPr>
              <a:t>passen a circular </a:t>
            </a:r>
            <a:r>
              <a:rPr lang="ca-ES" sz="1500" dirty="0" smtClean="0">
                <a:latin typeface="+mj-lt"/>
              </a:rPr>
              <a:t>de </a:t>
            </a:r>
            <a:r>
              <a:rPr lang="ca-ES" sz="1500" dirty="0" smtClean="0">
                <a:latin typeface="+mj-lt"/>
              </a:rPr>
              <a:t>dilluns a divendres feiners excepte agost.</a:t>
            </a:r>
          </a:p>
          <a:p>
            <a:pPr marL="285750" indent="-285750" algn="just">
              <a:spcAft>
                <a:spcPts val="0"/>
              </a:spcAft>
              <a:buFontTx/>
              <a:buChar char="-"/>
            </a:pPr>
            <a:r>
              <a:rPr lang="ca-ES" sz="1500" dirty="0" smtClean="0">
                <a:latin typeface="+mj-lt"/>
              </a:rPr>
              <a:t>Es crea una nova expedició exprés e23 a les 15.05h.</a:t>
            </a:r>
          </a:p>
          <a:p>
            <a:pPr marL="285750" indent="-285750" algn="just">
              <a:spcAft>
                <a:spcPts val="0"/>
              </a:spcAft>
              <a:buFontTx/>
              <a:buChar char="-"/>
            </a:pPr>
            <a:r>
              <a:rPr lang="ca-ES" sz="1500" dirty="0" smtClean="0">
                <a:latin typeface="+mj-lt"/>
              </a:rPr>
              <a:t>Es crea una nova expedició exprés e23 a les 17.00h</a:t>
            </a:r>
            <a:r>
              <a:rPr lang="ca-ES" sz="1500" dirty="0" smtClean="0">
                <a:latin typeface="+mj-lt"/>
              </a:rPr>
              <a:t>.</a:t>
            </a:r>
            <a:endParaRPr lang="ca-ES" sz="1500" dirty="0"/>
          </a:p>
          <a:p>
            <a:pPr marL="285750" indent="-285750" algn="just">
              <a:spcAft>
                <a:spcPts val="0"/>
              </a:spcAft>
              <a:buFontTx/>
              <a:buChar char="-"/>
            </a:pPr>
            <a:r>
              <a:rPr lang="ca-ES" sz="1500" dirty="0" smtClean="0">
                <a:latin typeface="+mj-lt"/>
              </a:rPr>
              <a:t>En total, es creen </a:t>
            </a:r>
            <a:r>
              <a:rPr lang="ca-ES" sz="1500" dirty="0">
                <a:latin typeface="+mj-lt"/>
              </a:rPr>
              <a:t>6</a:t>
            </a:r>
            <a:r>
              <a:rPr lang="ca-ES" sz="1500" dirty="0" smtClean="0">
                <a:latin typeface="+mj-lt"/>
              </a:rPr>
              <a:t> noves expedicions de dl a dv feiners excepte agost, passant de 29 a 35.</a:t>
            </a:r>
          </a:p>
          <a:p>
            <a:pPr marL="285750" indent="-285750" algn="just">
              <a:spcAft>
                <a:spcPts val="0"/>
              </a:spcAft>
              <a:buFontTx/>
              <a:buChar char="-"/>
            </a:pPr>
            <a:r>
              <a:rPr lang="ca-ES" sz="1500" dirty="0" smtClean="0">
                <a:latin typeface="+mj-lt"/>
              </a:rPr>
              <a:t>Les expedicions exprés passen d’un 45% a un 51% del total.</a:t>
            </a:r>
            <a:endParaRPr lang="ca-ES" sz="1500" dirty="0">
              <a:latin typeface="+mj-lt"/>
            </a:endParaRPr>
          </a:p>
        </p:txBody>
      </p:sp>
      <p:pic>
        <p:nvPicPr>
          <p:cNvPr id="6" name="Imatge 5"/>
          <p:cNvPicPr>
            <a:picLocks noChangeAspect="1"/>
          </p:cNvPicPr>
          <p:nvPr/>
        </p:nvPicPr>
        <p:blipFill>
          <a:blip r:embed="rId4"/>
          <a:stretch>
            <a:fillRect/>
          </a:stretch>
        </p:blipFill>
        <p:spPr>
          <a:xfrm>
            <a:off x="1919536" y="1268760"/>
            <a:ext cx="5344975" cy="5382746"/>
          </a:xfrm>
          <a:prstGeom prst="rect">
            <a:avLst/>
          </a:prstGeom>
        </p:spPr>
      </p:pic>
    </p:spTree>
    <p:extLst>
      <p:ext uri="{BB962C8B-B14F-4D97-AF65-F5344CB8AC3E}">
        <p14:creationId xmlns:p14="http://schemas.microsoft.com/office/powerpoint/2010/main" val="23245061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ítol 1">
            <a:extLst>
              <a:ext uri="{FF2B5EF4-FFF2-40B4-BE49-F238E27FC236}">
                <a16:creationId xmlns:a16="http://schemas.microsoft.com/office/drawing/2014/main" id="{D649FF8B-6D74-4C0A-BC14-C31F26B0C9F4}"/>
              </a:ext>
            </a:extLst>
          </p:cNvPr>
          <p:cNvSpPr>
            <a:spLocks noGrp="1"/>
          </p:cNvSpPr>
          <p:nvPr>
            <p:ph type="title"/>
          </p:nvPr>
        </p:nvSpPr>
        <p:spPr>
          <a:xfrm>
            <a:off x="623888" y="581025"/>
            <a:ext cx="11426825" cy="506413"/>
          </a:xfrm>
        </p:spPr>
        <p:txBody>
          <a:bodyPr/>
          <a:lstStyle/>
          <a:p>
            <a:pPr eaLnBrk="1" hangingPunct="1"/>
            <a:r>
              <a:rPr lang="es-ES" altLang="ca-ES" dirty="0" err="1" smtClean="0"/>
              <a:t>Proposta</a:t>
            </a:r>
            <a:r>
              <a:rPr lang="es-ES" altLang="ca-ES" dirty="0" smtClean="0"/>
              <a:t> </a:t>
            </a:r>
            <a:r>
              <a:rPr lang="es-ES" altLang="ca-ES" dirty="0" err="1" smtClean="0"/>
              <a:t>d’increment</a:t>
            </a:r>
            <a:r>
              <a:rPr lang="es-ES" altLang="ca-ES" dirty="0" smtClean="0"/>
              <a:t> </a:t>
            </a:r>
            <a:r>
              <a:rPr lang="es-ES" altLang="ca-ES" dirty="0" err="1" smtClean="0"/>
              <a:t>d’oferta</a:t>
            </a:r>
            <a:r>
              <a:rPr lang="es-ES" altLang="ca-ES" dirty="0" smtClean="0"/>
              <a:t>. </a:t>
            </a:r>
            <a:r>
              <a:rPr lang="es-ES" altLang="ca-ES" dirty="0" err="1" smtClean="0"/>
              <a:t>Olesa</a:t>
            </a:r>
            <a:endParaRPr lang="es-ES" altLang="ca-ES" dirty="0"/>
          </a:p>
        </p:txBody>
      </p:sp>
      <p:sp>
        <p:nvSpPr>
          <p:cNvPr id="9222" name="Contenidor de número de diapositiva 5">
            <a:extLst>
              <a:ext uri="{FF2B5EF4-FFF2-40B4-BE49-F238E27FC236}">
                <a16:creationId xmlns:a16="http://schemas.microsoft.com/office/drawing/2014/main" id="{3F96BC56-8464-4090-B97E-FC11E5DD40BF}"/>
              </a:ext>
            </a:extLst>
          </p:cNvPr>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00000"/>
              </a:buClr>
              <a:buFont typeface="Wingdings 2" panose="05020102010507070707" pitchFamily="18"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Font typeface="Wingdings" panose="05000000000000000000" pitchFamily="2" charset="2"/>
              <a:buChar char="§"/>
              <a:defRPr sz="16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9pPr>
          </a:lstStyle>
          <a:p>
            <a:pPr>
              <a:spcBef>
                <a:spcPct val="0"/>
              </a:spcBef>
              <a:buClrTx/>
              <a:buFontTx/>
              <a:buNone/>
            </a:pPr>
            <a:fld id="{5AEA9AE8-BBC7-44C4-AB4B-5C76FBD99C5A}" type="slidenum">
              <a:rPr lang="ca-ES" altLang="ca-ES">
                <a:solidFill>
                  <a:srgbClr val="898989"/>
                </a:solidFill>
              </a:rPr>
              <a:pPr>
                <a:spcBef>
                  <a:spcPct val="0"/>
                </a:spcBef>
                <a:buClrTx/>
                <a:buFontTx/>
                <a:buNone/>
              </a:pPr>
              <a:t>8</a:t>
            </a:fld>
            <a:endParaRPr lang="ca-ES" altLang="ca-ES">
              <a:solidFill>
                <a:srgbClr val="898989"/>
              </a:solidFill>
            </a:endParaRPr>
          </a:p>
        </p:txBody>
      </p:sp>
      <p:pic>
        <p:nvPicPr>
          <p:cNvPr id="9" name="Imatg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360" y="6133778"/>
            <a:ext cx="1711809" cy="382905"/>
          </a:xfrm>
          <a:prstGeom prst="rect">
            <a:avLst/>
          </a:prstGeom>
        </p:spPr>
      </p:pic>
      <p:sp>
        <p:nvSpPr>
          <p:cNvPr id="15" name="Rectangle 14"/>
          <p:cNvSpPr/>
          <p:nvPr/>
        </p:nvSpPr>
        <p:spPr>
          <a:xfrm>
            <a:off x="7464152" y="1252964"/>
            <a:ext cx="4320480" cy="5262979"/>
          </a:xfrm>
          <a:prstGeom prst="rect">
            <a:avLst/>
          </a:prstGeom>
        </p:spPr>
        <p:txBody>
          <a:bodyPr wrap="square">
            <a:spAutoFit/>
          </a:bodyPr>
          <a:lstStyle/>
          <a:p>
            <a:pPr algn="just">
              <a:spcAft>
                <a:spcPts val="0"/>
              </a:spcAft>
            </a:pPr>
            <a:r>
              <a:rPr lang="ca-ES" sz="1600" b="1" dirty="0" smtClean="0">
                <a:latin typeface="+mj-lt"/>
                <a:ea typeface="Times New Roman" panose="02020603050405020304" pitchFamily="18" charset="0"/>
              </a:rPr>
              <a:t>Sentit Barcelona - Olesa:</a:t>
            </a:r>
          </a:p>
          <a:p>
            <a:pPr algn="just">
              <a:spcAft>
                <a:spcPts val="0"/>
              </a:spcAft>
            </a:pPr>
            <a:endParaRPr lang="ca-ES" sz="1600" dirty="0" smtClean="0">
              <a:latin typeface="+mj-lt"/>
            </a:endParaRPr>
          </a:p>
          <a:p>
            <a:pPr marL="285750" indent="-285750" algn="just">
              <a:spcAft>
                <a:spcPts val="0"/>
              </a:spcAft>
              <a:buFontTx/>
              <a:buChar char="-"/>
            </a:pPr>
            <a:r>
              <a:rPr lang="ca-ES" sz="1600" dirty="0" smtClean="0">
                <a:latin typeface="+mj-lt"/>
              </a:rPr>
              <a:t>Es crea una nova expedició directa a les 6.40h.</a:t>
            </a:r>
          </a:p>
          <a:p>
            <a:pPr marL="285750" indent="-285750" algn="just">
              <a:spcAft>
                <a:spcPts val="0"/>
              </a:spcAft>
              <a:buFontTx/>
              <a:buChar char="-"/>
            </a:pPr>
            <a:r>
              <a:rPr lang="ca-ES" sz="1600" dirty="0" smtClean="0">
                <a:latin typeface="+mj-lt"/>
              </a:rPr>
              <a:t>L’expedició de l’e22 de les 7.40h passa a realitzar parada també a Olesa.</a:t>
            </a:r>
          </a:p>
          <a:p>
            <a:pPr marL="285750" indent="-285750" algn="just">
              <a:spcAft>
                <a:spcPts val="0"/>
              </a:spcAft>
              <a:buFontTx/>
              <a:buChar char="-"/>
            </a:pPr>
            <a:r>
              <a:rPr lang="ca-ES" sz="1600" dirty="0" smtClean="0">
                <a:latin typeface="+mj-lt"/>
              </a:rPr>
              <a:t>Les  expedicions de les 9.15h, 11.40h, 16,30h i 21,15h (lectius) passen a prestar-se també els dies no lectius.</a:t>
            </a:r>
          </a:p>
          <a:p>
            <a:pPr marL="285750" indent="-285750" algn="just">
              <a:spcAft>
                <a:spcPts val="0"/>
              </a:spcAft>
              <a:buFontTx/>
              <a:buChar char="-"/>
            </a:pPr>
            <a:r>
              <a:rPr lang="ca-ES" sz="1600" dirty="0" smtClean="0">
                <a:latin typeface="+mj-lt"/>
              </a:rPr>
              <a:t>Es crea una nova expedició directa e23 a les 9.15h.</a:t>
            </a:r>
          </a:p>
          <a:p>
            <a:pPr marL="285750" indent="-285750" algn="just">
              <a:spcAft>
                <a:spcPts val="0"/>
              </a:spcAft>
              <a:buFontTx/>
              <a:buChar char="-"/>
            </a:pPr>
            <a:r>
              <a:rPr lang="ca-ES" sz="1600" dirty="0">
                <a:latin typeface="+mj-lt"/>
              </a:rPr>
              <a:t>L’expedició de l’e22 de les </a:t>
            </a:r>
            <a:r>
              <a:rPr lang="ca-ES" sz="1600" dirty="0" smtClean="0">
                <a:latin typeface="+mj-lt"/>
              </a:rPr>
              <a:t>10.45h </a:t>
            </a:r>
            <a:r>
              <a:rPr lang="ca-ES" sz="1600" dirty="0">
                <a:latin typeface="+mj-lt"/>
              </a:rPr>
              <a:t>passa a realitzar parada també a </a:t>
            </a:r>
            <a:r>
              <a:rPr lang="ca-ES" sz="1600" dirty="0" smtClean="0">
                <a:latin typeface="+mj-lt"/>
              </a:rPr>
              <a:t>Olesa</a:t>
            </a:r>
          </a:p>
          <a:p>
            <a:pPr marL="285750" indent="-285750" algn="just">
              <a:spcAft>
                <a:spcPts val="0"/>
              </a:spcAft>
              <a:buFontTx/>
              <a:buChar char="-"/>
            </a:pPr>
            <a:r>
              <a:rPr lang="ca-ES" sz="1600" dirty="0" smtClean="0">
                <a:latin typeface="+mj-lt"/>
              </a:rPr>
              <a:t>L’expedició de les 13.45h i de les 16.00h es transformen en directes e23.</a:t>
            </a:r>
          </a:p>
          <a:p>
            <a:pPr marL="285750" indent="-285750" algn="just">
              <a:spcAft>
                <a:spcPts val="0"/>
              </a:spcAft>
              <a:buFontTx/>
              <a:buChar char="-"/>
            </a:pPr>
            <a:r>
              <a:rPr lang="ca-ES" sz="1600" dirty="0" smtClean="0">
                <a:latin typeface="+mj-lt"/>
              </a:rPr>
              <a:t>L’expedició de les 16.25h es retarda 5’.</a:t>
            </a:r>
          </a:p>
          <a:p>
            <a:pPr marL="285750" indent="-285750" algn="just">
              <a:spcAft>
                <a:spcPts val="0"/>
              </a:spcAft>
              <a:buFontTx/>
              <a:buChar char="-"/>
            </a:pPr>
            <a:r>
              <a:rPr lang="ca-ES" sz="1600" dirty="0" smtClean="0">
                <a:latin typeface="+mj-lt"/>
              </a:rPr>
              <a:t>Es crea una nova expedició directa e23 a les 18.15h.</a:t>
            </a:r>
            <a:endParaRPr lang="ca-ES" sz="1600" dirty="0"/>
          </a:p>
          <a:p>
            <a:pPr marL="285750" indent="-285750" algn="just">
              <a:spcAft>
                <a:spcPts val="0"/>
              </a:spcAft>
              <a:buFontTx/>
              <a:buChar char="-"/>
            </a:pPr>
            <a:r>
              <a:rPr lang="ca-ES" sz="1600" dirty="0" smtClean="0">
                <a:latin typeface="+mj-lt"/>
              </a:rPr>
              <a:t>En total, es creen 5 noves expedicions de dl a dv </a:t>
            </a:r>
            <a:r>
              <a:rPr lang="ca-ES" sz="1600" dirty="0" smtClean="0">
                <a:latin typeface="+mj-lt"/>
              </a:rPr>
              <a:t>feiners excepte agost, </a:t>
            </a:r>
            <a:r>
              <a:rPr lang="ca-ES" sz="1600" dirty="0" smtClean="0">
                <a:latin typeface="+mj-lt"/>
              </a:rPr>
              <a:t>de 31 a 36.</a:t>
            </a:r>
          </a:p>
          <a:p>
            <a:pPr marL="285750" indent="-285750" algn="just">
              <a:spcAft>
                <a:spcPts val="0"/>
              </a:spcAft>
              <a:buFontTx/>
              <a:buChar char="-"/>
            </a:pPr>
            <a:r>
              <a:rPr lang="ca-ES" sz="1600" dirty="0" smtClean="0">
                <a:latin typeface="+mj-lt"/>
              </a:rPr>
              <a:t>Les expedicions exprés passen d’un 52% a un 56% del total.</a:t>
            </a:r>
            <a:endParaRPr lang="ca-ES" sz="1600" dirty="0">
              <a:latin typeface="+mj-lt"/>
            </a:endParaRPr>
          </a:p>
        </p:txBody>
      </p:sp>
      <p:pic>
        <p:nvPicPr>
          <p:cNvPr id="2" name="Imatge 1"/>
          <p:cNvPicPr>
            <a:picLocks noChangeAspect="1"/>
          </p:cNvPicPr>
          <p:nvPr/>
        </p:nvPicPr>
        <p:blipFill>
          <a:blip r:embed="rId3"/>
          <a:stretch>
            <a:fillRect/>
          </a:stretch>
        </p:blipFill>
        <p:spPr>
          <a:xfrm>
            <a:off x="2125482" y="1266388"/>
            <a:ext cx="5260356" cy="5003334"/>
          </a:xfrm>
          <a:prstGeom prst="rect">
            <a:avLst/>
          </a:prstGeom>
        </p:spPr>
      </p:pic>
    </p:spTree>
    <p:extLst>
      <p:ext uri="{BB962C8B-B14F-4D97-AF65-F5344CB8AC3E}">
        <p14:creationId xmlns:p14="http://schemas.microsoft.com/office/powerpoint/2010/main" val="17340555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ítol 1">
            <a:extLst>
              <a:ext uri="{FF2B5EF4-FFF2-40B4-BE49-F238E27FC236}">
                <a16:creationId xmlns:a16="http://schemas.microsoft.com/office/drawing/2014/main" id="{D649FF8B-6D74-4C0A-BC14-C31F26B0C9F4}"/>
              </a:ext>
            </a:extLst>
          </p:cNvPr>
          <p:cNvSpPr>
            <a:spLocks noGrp="1"/>
          </p:cNvSpPr>
          <p:nvPr>
            <p:ph type="title"/>
          </p:nvPr>
        </p:nvSpPr>
        <p:spPr>
          <a:xfrm>
            <a:off x="623888" y="581025"/>
            <a:ext cx="11426825" cy="506413"/>
          </a:xfrm>
        </p:spPr>
        <p:txBody>
          <a:bodyPr/>
          <a:lstStyle/>
          <a:p>
            <a:pPr eaLnBrk="1" hangingPunct="1"/>
            <a:r>
              <a:rPr lang="es-ES" altLang="ca-ES" dirty="0" err="1" smtClean="0"/>
              <a:t>Altres</a:t>
            </a:r>
            <a:r>
              <a:rPr lang="es-ES" altLang="ca-ES" dirty="0" smtClean="0"/>
              <a:t> </a:t>
            </a:r>
            <a:r>
              <a:rPr lang="es-ES" altLang="ca-ES" dirty="0" err="1" smtClean="0"/>
              <a:t>actuacions</a:t>
            </a:r>
            <a:endParaRPr lang="es-ES" altLang="ca-ES" dirty="0"/>
          </a:p>
        </p:txBody>
      </p:sp>
      <p:sp>
        <p:nvSpPr>
          <p:cNvPr id="9222" name="Contenidor de número de diapositiva 5">
            <a:extLst>
              <a:ext uri="{FF2B5EF4-FFF2-40B4-BE49-F238E27FC236}">
                <a16:creationId xmlns:a16="http://schemas.microsoft.com/office/drawing/2014/main" id="{3F96BC56-8464-4090-B97E-FC11E5DD40BF}"/>
              </a:ext>
            </a:extLst>
          </p:cNvPr>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C00000"/>
              </a:buClr>
              <a:buFont typeface="Wingdings 2" panose="05020102010507070707" pitchFamily="18"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Font typeface="Wingdings" panose="05000000000000000000" pitchFamily="2" charset="2"/>
              <a:buChar char="§"/>
              <a:defRPr sz="16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9pPr>
          </a:lstStyle>
          <a:p>
            <a:pPr>
              <a:spcBef>
                <a:spcPct val="0"/>
              </a:spcBef>
              <a:buClrTx/>
              <a:buFontTx/>
              <a:buNone/>
            </a:pPr>
            <a:fld id="{5AEA9AE8-BBC7-44C4-AB4B-5C76FBD99C5A}" type="slidenum">
              <a:rPr lang="ca-ES" altLang="ca-ES">
                <a:solidFill>
                  <a:srgbClr val="898989"/>
                </a:solidFill>
              </a:rPr>
              <a:pPr>
                <a:spcBef>
                  <a:spcPct val="0"/>
                </a:spcBef>
                <a:buClrTx/>
                <a:buFontTx/>
                <a:buNone/>
              </a:pPr>
              <a:t>9</a:t>
            </a:fld>
            <a:endParaRPr lang="ca-ES" altLang="ca-ES">
              <a:solidFill>
                <a:srgbClr val="898989"/>
              </a:solidFill>
            </a:endParaRPr>
          </a:p>
        </p:txBody>
      </p:sp>
      <p:pic>
        <p:nvPicPr>
          <p:cNvPr id="9" name="Imatg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360" y="6133778"/>
            <a:ext cx="1711809" cy="382905"/>
          </a:xfrm>
          <a:prstGeom prst="rect">
            <a:avLst/>
          </a:prstGeom>
        </p:spPr>
      </p:pic>
      <p:sp>
        <p:nvSpPr>
          <p:cNvPr id="15" name="Rectangle 14"/>
          <p:cNvSpPr/>
          <p:nvPr/>
        </p:nvSpPr>
        <p:spPr>
          <a:xfrm>
            <a:off x="983432" y="1556792"/>
            <a:ext cx="9937104" cy="4093428"/>
          </a:xfrm>
          <a:prstGeom prst="rect">
            <a:avLst/>
          </a:prstGeom>
        </p:spPr>
        <p:txBody>
          <a:bodyPr wrap="square">
            <a:spAutoFit/>
          </a:bodyPr>
          <a:lstStyle/>
          <a:p>
            <a:pPr marL="285750" indent="-285750" algn="just">
              <a:spcAft>
                <a:spcPts val="0"/>
              </a:spcAft>
              <a:buFontTx/>
              <a:buChar char="-"/>
            </a:pPr>
            <a:r>
              <a:rPr lang="ca-ES" sz="2000" dirty="0" smtClean="0">
                <a:latin typeface="+mj-lt"/>
                <a:ea typeface="Times New Roman" panose="02020603050405020304" pitchFamily="18" charset="0"/>
              </a:rPr>
              <a:t>L’empresa habilitarà un telèfon de contacte exclusiu, de 05.00h a 23.00h, d’incidències i atenció al client per a les línies de Manresa i Olesa de Montserrat.</a:t>
            </a:r>
          </a:p>
          <a:p>
            <a:pPr marL="285750" indent="-285750" algn="just">
              <a:spcAft>
                <a:spcPts val="0"/>
              </a:spcAft>
              <a:buFontTx/>
              <a:buChar char="-"/>
            </a:pPr>
            <a:endParaRPr lang="ca-ES" sz="2000" dirty="0" smtClean="0">
              <a:latin typeface="+mj-lt"/>
              <a:ea typeface="Times New Roman" panose="02020603050405020304" pitchFamily="18" charset="0"/>
            </a:endParaRPr>
          </a:p>
          <a:p>
            <a:pPr marL="285750" indent="-285750" algn="just">
              <a:spcAft>
                <a:spcPts val="0"/>
              </a:spcAft>
              <a:buFontTx/>
              <a:buChar char="-"/>
            </a:pPr>
            <a:r>
              <a:rPr lang="ca-ES" sz="2000" dirty="0" smtClean="0">
                <a:latin typeface="+mj-lt"/>
                <a:ea typeface="Times New Roman" panose="02020603050405020304" pitchFamily="18" charset="0"/>
              </a:rPr>
              <a:t>SAE en proves amb informació en temps real: 							</a:t>
            </a:r>
            <a:r>
              <a:rPr lang="ca-ES" sz="2000" dirty="0" smtClean="0">
                <a:latin typeface="+mj-lt"/>
                <a:ea typeface="Times New Roman" panose="02020603050405020304" pitchFamily="18" charset="0"/>
                <a:hlinkClick r:id="rId3"/>
              </a:rPr>
              <a:t>https://mybus.gmbh/monbus/tiempos.html#</a:t>
            </a:r>
            <a:endParaRPr lang="ca-ES" sz="2000" dirty="0" smtClean="0">
              <a:latin typeface="+mj-lt"/>
              <a:ea typeface="Times New Roman" panose="02020603050405020304" pitchFamily="18" charset="0"/>
            </a:endParaRPr>
          </a:p>
          <a:p>
            <a:pPr marL="285750" indent="-285750" algn="just">
              <a:spcAft>
                <a:spcPts val="0"/>
              </a:spcAft>
              <a:buFontTx/>
              <a:buChar char="-"/>
            </a:pPr>
            <a:endParaRPr lang="ca-ES" sz="2000" dirty="0" smtClean="0">
              <a:latin typeface="+mj-lt"/>
              <a:ea typeface="Times New Roman" panose="02020603050405020304" pitchFamily="18" charset="0"/>
            </a:endParaRPr>
          </a:p>
          <a:p>
            <a:pPr marL="342900" indent="-342900" algn="just">
              <a:spcAft>
                <a:spcPts val="0"/>
              </a:spcAft>
              <a:buFontTx/>
              <a:buChar char="-"/>
            </a:pPr>
            <a:r>
              <a:rPr lang="ca-ES" sz="2000" dirty="0" smtClean="0">
                <a:latin typeface="+mj-lt"/>
                <a:ea typeface="Times New Roman" panose="02020603050405020304" pitchFamily="18" charset="0"/>
              </a:rPr>
              <a:t>S’oferirà informació dinàmica d’horaris en les següents parades: Estació de Manresa / Plaça </a:t>
            </a:r>
            <a:r>
              <a:rPr lang="ca-ES" sz="2000" dirty="0" err="1" smtClean="0">
                <a:latin typeface="+mj-lt"/>
                <a:ea typeface="Times New Roman" panose="02020603050405020304" pitchFamily="18" charset="0"/>
              </a:rPr>
              <a:t>Valldaura</a:t>
            </a:r>
            <a:r>
              <a:rPr lang="ca-ES" sz="2000" dirty="0" smtClean="0">
                <a:latin typeface="+mj-lt"/>
                <a:ea typeface="Times New Roman" panose="02020603050405020304" pitchFamily="18" charset="0"/>
              </a:rPr>
              <a:t> / Olesa / Gran Via / Còrsega, 167 / Mª Cristina / Palau Reial / Zona Universitària. En algunes d’aquestes parades caldrà situar plafó o pal dinàmic d’informació i en d’altres connectar-se als equipaments existents.	</a:t>
            </a:r>
          </a:p>
          <a:p>
            <a:pPr marL="342900" indent="-342900" algn="just">
              <a:spcAft>
                <a:spcPts val="0"/>
              </a:spcAft>
              <a:buFontTx/>
              <a:buChar char="-"/>
            </a:pPr>
            <a:endParaRPr lang="ca-ES" sz="2000" dirty="0" smtClean="0">
              <a:latin typeface="+mj-lt"/>
              <a:ea typeface="Times New Roman" panose="02020603050405020304" pitchFamily="18" charset="0"/>
            </a:endParaRPr>
          </a:p>
          <a:p>
            <a:pPr marL="342900" indent="-342900" algn="just">
              <a:spcAft>
                <a:spcPts val="0"/>
              </a:spcAft>
              <a:buFontTx/>
              <a:buChar char="-"/>
            </a:pPr>
            <a:r>
              <a:rPr lang="ca-ES" sz="2000" dirty="0" smtClean="0">
                <a:latin typeface="+mj-lt"/>
                <a:ea typeface="Times New Roman" panose="02020603050405020304" pitchFamily="18" charset="0"/>
              </a:rPr>
              <a:t>Es realitzaran campanyes periòdiques d’inspecció per verificar el compliment dels nous horaris de servei.				</a:t>
            </a:r>
            <a:r>
              <a:rPr lang="es-ES" sz="2000" dirty="0">
                <a:latin typeface="+mj-lt"/>
                <a:ea typeface="Times New Roman" panose="02020603050405020304" pitchFamily="18" charset="0"/>
              </a:rPr>
              <a:t>	</a:t>
            </a:r>
          </a:p>
        </p:txBody>
      </p:sp>
    </p:spTree>
    <p:extLst>
      <p:ext uri="{BB962C8B-B14F-4D97-AF65-F5344CB8AC3E}">
        <p14:creationId xmlns:p14="http://schemas.microsoft.com/office/powerpoint/2010/main" val="28502702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36C91CA8C31D46ABA0DE12DA6018C3" ma:contentTypeVersion="2" ma:contentTypeDescription="Crea un document nou" ma:contentTypeScope="" ma:versionID="275487d436fb928ee82ab87c947aa85e">
  <xsd:schema xmlns:xsd="http://www.w3.org/2001/XMLSchema" xmlns:xs="http://www.w3.org/2001/XMLSchema" xmlns:p="http://schemas.microsoft.com/office/2006/metadata/properties" xmlns:ns1="http://schemas.microsoft.com/sharepoint/v3" xmlns:ns2="bb32321c-e981-4fc1-84e6-724110ed39cf" targetNamespace="http://schemas.microsoft.com/office/2006/metadata/properties" ma:root="true" ma:fieldsID="f8c8e443543baed0437d2850ce1f01df" ns1:_="" ns2:_="">
    <xsd:import namespace="http://schemas.microsoft.com/sharepoint/v3"/>
    <xsd:import namespace="bb32321c-e981-4fc1-84e6-724110ed39cf"/>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Data d'inici de la planificació" ma:description="Data d'inici de la planificació és una columna del lloc creada per la característica de publicació. S'utilitza per especificar la data i l'hora en què aquesta pàgina començarà a aparèixer als visitants del lloc." ma:hidden="true" ma:internalName="PublishingStartDate">
      <xsd:simpleType>
        <xsd:restriction base="dms:Unknown"/>
      </xsd:simpleType>
    </xsd:element>
    <xsd:element name="PublishingExpirationDate" ma:index="9" nillable="true" ma:displayName="Data de finalització de la planificació" ma:description="Data de finalització de la planificació és una columna del lloc creada per la característica de publicació. S'utilitza per especificar la data i l'hora en què aquesta pàgina deixarà d'aparèixer als visitants del lloc."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b32321c-e981-4fc1-84e6-724110ed39cf" elementFormDefault="qualified">
    <xsd:import namespace="http://schemas.microsoft.com/office/2006/documentManagement/types"/>
    <xsd:import namespace="http://schemas.microsoft.com/office/infopath/2007/PartnerControls"/>
    <xsd:element name="SharedWithUsers" ma:index="10" nillable="true" ma:displayName="Compartit amb"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us de contingut"/>
        <xsd:element ref="dc:title" minOccurs="0" maxOccurs="1" ma:index="4" ma:displayName="Títo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640C5C2-8513-417D-9D40-387E42F177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b32321c-e981-4fc1-84e6-724110ed39c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5A6D4CB-410D-4389-97E2-A4E2D66B96F2}">
  <ds:schemaRef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bb32321c-e981-4fc1-84e6-724110ed39cf"/>
    <ds:schemaRef ds:uri="http://www.w3.org/XML/1998/namespace"/>
    <ds:schemaRef ds:uri="http://purl.org/dc/dcmitype/"/>
  </ds:schemaRefs>
</ds:datastoreItem>
</file>

<file path=customXml/itemProps3.xml><?xml version="1.0" encoding="utf-8"?>
<ds:datastoreItem xmlns:ds="http://schemas.openxmlformats.org/officeDocument/2006/customXml" ds:itemID="{01BEB9C4-3D23-4D1E-8427-9CA9252A357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7095</TotalTime>
  <Words>995</Words>
  <Application>Microsoft Office PowerPoint</Application>
  <PresentationFormat>Pantalla panoràmica</PresentationFormat>
  <Paragraphs>99</Paragraphs>
  <Slides>10</Slides>
  <Notes>1</Notes>
  <HiddenSlides>0</HiddenSlides>
  <MMClips>0</MMClips>
  <ScaleCrop>false</ScaleCrop>
  <HeadingPairs>
    <vt:vector size="6" baseType="variant">
      <vt:variant>
        <vt:lpstr>Tipus de lletra utilitzats</vt:lpstr>
      </vt:variant>
      <vt:variant>
        <vt:i4>5</vt:i4>
      </vt:variant>
      <vt:variant>
        <vt:lpstr>Tema</vt:lpstr>
      </vt:variant>
      <vt:variant>
        <vt:i4>1</vt:i4>
      </vt:variant>
      <vt:variant>
        <vt:lpstr>Títols de les diapositives</vt:lpstr>
      </vt:variant>
      <vt:variant>
        <vt:i4>10</vt:i4>
      </vt:variant>
    </vt:vector>
  </HeadingPairs>
  <TitlesOfParts>
    <vt:vector size="16" baseType="lpstr">
      <vt:lpstr>Arial</vt:lpstr>
      <vt:lpstr>Calibri</vt:lpstr>
      <vt:lpstr>Times New Roman</vt:lpstr>
      <vt:lpstr>Wingdings</vt:lpstr>
      <vt:lpstr>Wingdings 2</vt:lpstr>
      <vt:lpstr>Tema de l'Office</vt:lpstr>
      <vt:lpstr>Millora del servei Olesa de Montserrat - Barcelona</vt:lpstr>
      <vt:lpstr>Antecedents</vt:lpstr>
      <vt:lpstr>Antecedents</vt:lpstr>
      <vt:lpstr>Antecedents</vt:lpstr>
      <vt:lpstr>Antecedents</vt:lpstr>
      <vt:lpstr>Proposta d’increment d’oferta - Olesa</vt:lpstr>
      <vt:lpstr>Proposta d’increment d’oferta - Olesa</vt:lpstr>
      <vt:lpstr>Proposta d’increment d’oferta. Olesa</vt:lpstr>
      <vt:lpstr>Altres actuacions</vt:lpstr>
      <vt:lpstr>territori.gencat.cat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de Presentació del PowerPoint</dc:title>
  <dc:creator>Departament de la Vicepresidència;Sg.politiquesdigitals@gencat.cat</dc:creator>
  <cp:lastModifiedBy>Medina Romero, Lara</cp:lastModifiedBy>
  <cp:revision>78</cp:revision>
  <cp:lastPrinted>2023-04-20T12:22:45Z</cp:lastPrinted>
  <dcterms:created xsi:type="dcterms:W3CDTF">2011-04-15T10:08:09Z</dcterms:created>
  <dcterms:modified xsi:type="dcterms:W3CDTF">2023-04-24T08:43:46Z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0x010100BF36C91CA8C31D46ABA0DE12DA6018C3</vt:lpwstr>
  </property>
</Properties>
</file>